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9/4/2019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9/4/2019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9/4/2019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9/4/2019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106591"/>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The Economic Outcomes of Pharmacist Interventions in Total Parenteral Nutrition Services in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317218"/>
            <a:ext cx="11917055" cy="1259870"/>
          </a:xfrm>
        </p:spPr>
        <p:txBody>
          <a:bodyPr>
            <a:noAutofit/>
          </a:bodyPr>
          <a:lstStyle/>
          <a:p>
            <a:r>
              <a:rPr lang="fi-FI" sz="3200" b="1" dirty="0"/>
              <a:t>Yousef Ahmed Alomi, Aisha Omar Fallatah, Faiz A. Bahadig, </a:t>
            </a:r>
            <a:endParaRPr lang="fi-FI" sz="3200" b="1" dirty="0" smtClean="0"/>
          </a:p>
          <a:p>
            <a:r>
              <a:rPr lang="fi-FI" sz="3200" b="1" dirty="0" smtClean="0"/>
              <a:t>Amjad </a:t>
            </a:r>
            <a:r>
              <a:rPr lang="fi-FI" sz="3200" b="1" dirty="0"/>
              <a:t>Ahmad AL Qahtani</a:t>
            </a:r>
            <a:endParaRPr lang="en-US" sz="3200" b="1"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57589"/>
            <a:ext cx="11629623" cy="4404574"/>
          </a:xfrm>
        </p:spPr>
        <p:txBody>
          <a:bodyPr>
            <a:noAutofit/>
          </a:bodyPr>
          <a:lstStyle/>
          <a:p>
            <a:pPr algn="just"/>
            <a:r>
              <a:rPr lang="en-US" sz="2300" b="1" u="sng" dirty="0" smtClean="0"/>
              <a:t>Objectives:</a:t>
            </a:r>
            <a:r>
              <a:rPr lang="en-US" sz="2300" b="1" dirty="0" smtClean="0"/>
              <a:t> </a:t>
            </a:r>
            <a:r>
              <a:rPr lang="en-US" sz="2300" dirty="0"/>
              <a:t>There are several problems and complications related to the Total Parenteral Nutrition (TPN) services. The pharmacist plays a crucial role in preventing these problems. Therefore, in this study, we aimed to assess the economic outcomes of pharmacist intervention in cost avoidance related to TPN services at a public hospital in Riyadh city, Saudi Arabia.</a:t>
            </a:r>
            <a:endParaRPr lang="en-US" sz="2300" dirty="0" smtClean="0"/>
          </a:p>
          <a:p>
            <a:pPr algn="just"/>
            <a:r>
              <a:rPr lang="en-US" sz="2300" b="1" u="sng" dirty="0" smtClean="0"/>
              <a:t>Methods:</a:t>
            </a:r>
            <a:r>
              <a:rPr lang="en-US" sz="2300" dirty="0"/>
              <a:t> Cohort prospective analysis of data collected regarding pharmacist intervention in TPN services provided to neonates, pediatrics and adult patients was performed. TPN services were provided 8 </a:t>
            </a:r>
            <a:r>
              <a:rPr lang="en-US" sz="2300" dirty="0" err="1"/>
              <a:t>hr</a:t>
            </a:r>
            <a:r>
              <a:rPr lang="en-US" sz="2300" dirty="0"/>
              <a:t> in a day and 7 days in a week. The study site was a 300-bed public hospital at the Ministry of Health (MOH) in Riyadh city, Saudi Arabia. The pharmacist reviews and prepares TPN and he pharmacist documents any or all TPN-related problems before the preparation of TPN or after dispensing it. The pharmacist uses an International Study Model to measure level of activity and provides rational of clinical intervention, recommendation, patient outcome, impact of </a:t>
            </a:r>
            <a:r>
              <a:rPr lang="en-US" sz="2300" dirty="0" err="1"/>
              <a:t>pharmacoeconomics</a:t>
            </a:r>
            <a:r>
              <a:rPr lang="en-US" sz="2300" dirty="0"/>
              <a:t> and related cost analysis.</a:t>
            </a:r>
            <a:endParaRPr lang="en-US" sz="2300"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25624"/>
            <a:ext cx="11848563" cy="4124415"/>
          </a:xfrm>
        </p:spPr>
        <p:txBody>
          <a:bodyPr>
            <a:noAutofit/>
          </a:bodyPr>
          <a:lstStyle/>
          <a:p>
            <a:pPr algn="just"/>
            <a:r>
              <a:rPr lang="en-US" sz="2100" b="1" u="sng" dirty="0"/>
              <a:t>Results:</a:t>
            </a:r>
            <a:r>
              <a:rPr lang="en-US" sz="2100" dirty="0"/>
              <a:t> </a:t>
            </a:r>
            <a:r>
              <a:rPr lang="en-US" sz="2100" dirty="0"/>
              <a:t>The pharmacist identified a total of 402 TPN-related problems. The total number of TPN services provided was 394 prescribed to 82 patients. Of these, 209 (51.99%) and 193 (48.01%) interventions were provided to males and females, respectively. The total cost avoidance from pharmacist intervention in 1 year was 578,926.89 USD. The highest cost avoidance of TPN interventions was recorded for potentially significant (54.90%; 100,040.91 USD) and potentially serious problems (33.33%; 244,696.83 USD). The maximum cost avoidance in the case of rational clinical activities was recorded for TPN consultations (325,695.76 USD) followed by incompatibility (275,802.66) and inappropriate route (189,912.34 USD). The maximum cost avoidance related to patient outcome was recorded for patient condition improved (489,830.93 USD) and laboratory value improved (89,095.96). The maximum </a:t>
            </a:r>
            <a:r>
              <a:rPr lang="en-US" sz="2100" dirty="0" err="1"/>
              <a:t>pharmacoeconomic</a:t>
            </a:r>
            <a:r>
              <a:rPr lang="en-US" sz="2100" dirty="0"/>
              <a:t> cost avoidance impact was the patient duration of hospital stay decreased (226; 332,220.70 USD) and reduction in the drug therapy monitoring (246,227.15 USD). </a:t>
            </a:r>
            <a:endParaRPr lang="en-US" sz="2100" dirty="0" smtClean="0"/>
          </a:p>
          <a:p>
            <a:pPr algn="just"/>
            <a:r>
              <a:rPr lang="en-US" sz="2100" b="1" u="sng" dirty="0"/>
              <a:t>Conclusion:</a:t>
            </a:r>
            <a:r>
              <a:rPr lang="en-US" sz="2100" dirty="0"/>
              <a:t> </a:t>
            </a:r>
            <a:r>
              <a:rPr lang="en-US" sz="2100" dirty="0"/>
              <a:t>The clinical pharmacist responsible for TPN services plays an essential role in preventing TPN-related problems and avoid the unnecessary economic burden on the healthcare system. Expanding the role TPN clinical pharmacist is highly recommended for all TPN services to reduce the economic burden on healthcare system in Saudi Arabia.</a:t>
            </a:r>
            <a:endParaRPr lang="en-US" sz="2100" dirty="0"/>
          </a:p>
          <a:p>
            <a:pPr marL="0" indent="0" algn="just">
              <a:buNone/>
            </a:pPr>
            <a:endParaRPr lang="en-US" sz="21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normAutofit/>
          </a:bodyPr>
          <a:lstStyle/>
          <a:p>
            <a:pPr marL="0" indent="0">
              <a:buNone/>
            </a:pPr>
            <a:r>
              <a:rPr lang="en-US" b="1" u="sng" dirty="0" smtClean="0"/>
              <a:t>KEYWORDS </a:t>
            </a:r>
            <a:endParaRPr lang="en-US" dirty="0"/>
          </a:p>
          <a:p>
            <a:r>
              <a:rPr lang="en-US" dirty="0"/>
              <a:t>Economic outcome, </a:t>
            </a:r>
          </a:p>
          <a:p>
            <a:r>
              <a:rPr lang="en-US" dirty="0" smtClean="0"/>
              <a:t>Pharmacist intervention, </a:t>
            </a:r>
          </a:p>
          <a:p>
            <a:r>
              <a:rPr lang="en-US" dirty="0" smtClean="0"/>
              <a:t>Total parenteral nutrition, </a:t>
            </a:r>
          </a:p>
          <a:p>
            <a:r>
              <a:rPr lang="en-US" dirty="0" smtClean="0"/>
              <a:t>Ministry of Health,</a:t>
            </a:r>
          </a:p>
          <a:p>
            <a:r>
              <a:rPr lang="en-US" dirty="0" smtClean="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300" dirty="0"/>
              <a:t>The economic outcomes of pharmacist intervention through TPN services is vital. </a:t>
            </a:r>
            <a:r>
              <a:rPr lang="en-US" sz="2300"/>
              <a:t>In future, we should target to expand the TPN services managed by the pharmacist at all MOH healthcare institutions in the KSA.</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153</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Aharoni</vt:lpstr>
      <vt:lpstr>Arial</vt:lpstr>
      <vt:lpstr>Calibri</vt:lpstr>
      <vt:lpstr>Calibri Light</vt:lpstr>
      <vt:lpstr>Office Theme</vt:lpstr>
      <vt:lpstr>The Economic Outcomes of Pharmacist Interventions in Total Parenteral Nutrition Services in Saudi Arabia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40</cp:revision>
  <dcterms:created xsi:type="dcterms:W3CDTF">2019-03-11T09:12:10Z</dcterms:created>
  <dcterms:modified xsi:type="dcterms:W3CDTF">2019-09-04T11:29:57Z</dcterms:modified>
</cp:coreProperties>
</file>