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6" r:id="rId8"/>
    <p:sldId id="267" r:id="rId9"/>
    <p:sldId id="263" r:id="rId10"/>
    <p:sldId id="268"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0056" y="1919735"/>
            <a:ext cx="10431887" cy="1834847"/>
          </a:xfrm>
        </p:spPr>
        <p:txBody>
          <a:bodyPr>
            <a:normAutofit/>
          </a:bodyPr>
          <a:lstStyle/>
          <a:p>
            <a:r>
              <a:rPr lang="en-US" dirty="0">
                <a:latin typeface="Aharoni" panose="02010803020104030203" pitchFamily="2" charset="-79"/>
                <a:cs typeface="Aharoni" panose="02010803020104030203" pitchFamily="2" charset="-79"/>
              </a:rPr>
              <a:t>New Age Antipsychotic: Iloperidone</a:t>
            </a:r>
            <a:endParaRPr lang="en-US"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443345" y="4529317"/>
            <a:ext cx="11166764" cy="2010028"/>
          </a:xfrm>
        </p:spPr>
        <p:txBody>
          <a:bodyPr>
            <a:normAutofit/>
          </a:bodyPr>
          <a:lstStyle/>
          <a:p>
            <a:r>
              <a:rPr lang="en-US" sz="3600" b="1" dirty="0">
                <a:latin typeface="Candara" panose="020E0502030303020204" pitchFamily="34" charset="0"/>
              </a:rPr>
              <a:t>Arpit Navinchandra Shah, Jaykumar Jashvantrai Sejpal, Jigar Ravindrabhai Katwala, Anil Jagdish Jaiswal, Azadar Husain Khan</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7" name="Content Placeholder 6"/>
          <p:cNvPicPr>
            <a:picLocks noGrp="1" noChangeAspect="1"/>
          </p:cNvPicPr>
          <p:nvPr>
            <p:ph idx="1"/>
          </p:nvPr>
        </p:nvPicPr>
        <p:blipFill rotWithShape="1">
          <a:blip r:embed="rId3"/>
          <a:srcRect l="1237" t="3640"/>
          <a:stretch/>
        </p:blipFill>
        <p:spPr>
          <a:xfrm>
            <a:off x="3671455" y="2230582"/>
            <a:ext cx="4910570" cy="3680474"/>
          </a:xfrm>
          <a:prstGeom prst="rect">
            <a:avLst/>
          </a:prstGeom>
        </p:spPr>
      </p:pic>
    </p:spTree>
    <p:extLst>
      <p:ext uri="{BB962C8B-B14F-4D97-AF65-F5344CB8AC3E}">
        <p14:creationId xmlns:p14="http://schemas.microsoft.com/office/powerpoint/2010/main" val="2421133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709823" cy="4922905"/>
          </a:xfrm>
        </p:spPr>
        <p:txBody>
          <a:bodyPr>
            <a:normAutofit/>
          </a:bodyPr>
          <a:lstStyle/>
          <a:p>
            <a:pPr algn="just"/>
            <a:r>
              <a:rPr lang="en-US" dirty="0"/>
              <a:t>Iloperidone is second-generation antipsychotic agent indicated for the acute treatment of schizophrenia in adults</a:t>
            </a:r>
            <a:r>
              <a:rPr lang="en-US" dirty="0" smtClean="0"/>
              <a:t>.</a:t>
            </a:r>
          </a:p>
          <a:p>
            <a:pPr algn="just"/>
            <a:r>
              <a:rPr lang="en-US" dirty="0" smtClean="0"/>
              <a:t>It </a:t>
            </a:r>
            <a:r>
              <a:rPr lang="en-US" dirty="0"/>
              <a:t>works for both positive and negative symptoms of schizophrenia.</a:t>
            </a:r>
            <a:endParaRPr lang="en-US" dirty="0"/>
          </a:p>
        </p:txBody>
      </p:sp>
      <p:pic>
        <p:nvPicPr>
          <p:cNvPr id="4" name="Picture 3"/>
          <p:cNvPicPr>
            <a:picLocks noChangeAspect="1"/>
          </p:cNvPicPr>
          <p:nvPr/>
        </p:nvPicPr>
        <p:blipFill>
          <a:blip r:embed="rId2"/>
          <a:stretch>
            <a:fillRect/>
          </a:stretch>
        </p:blipFill>
        <p:spPr>
          <a:xfrm>
            <a:off x="0" y="0"/>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1673" y="1825624"/>
            <a:ext cx="11720945" cy="4741431"/>
          </a:xfrm>
        </p:spPr>
        <p:txBody>
          <a:bodyPr>
            <a:normAutofit/>
          </a:bodyPr>
          <a:lstStyle/>
          <a:p>
            <a:pPr algn="just"/>
            <a:r>
              <a:rPr lang="en-US" dirty="0"/>
              <a:t>Schizophreniais a heterogeneous, chronic, severe, and disabling brain disorder that has affected people throughout history. Schizophrenia is a severely debilitating psychiatric disorder observed worldwide, with a median lifetime prevalence of 0.7%–1.0%. Iloperidone possesses stronger affinity for serotonin (5- HT2A) than dopamine (D2) receptors, and its efficacy is roughly comparable to that of other (nonclozapine) antipsychotics. In May 2009, the Food and Drug Administration approved iloperidone for the acute treatment of schizophrenia in adults. Iloperidone may be a useful and safe option for the treatment of schizophrenia. Several confirmatory trials of iloperidone reported to reduced the symptoms of schizophrenia at oral doses from 12 to 24 mg, which was more effective than placebo in reducing positive and negative syndrome total score and Brief Psychiatric Rating scale scores. </a:t>
            </a:r>
            <a:r>
              <a:rPr lang="en-US" dirty="0"/>
              <a:t>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Iloperidone was found to be as effective as haloperidol and risperidone in post-hoc analysis. In several clinical studies, most common adverse events reported were dizziness, dry mouth, dyspepsia and somnolence, with few extra pyramidal symptoms and metabolic changes in short and long-term studies in adults. As per adverse effect concern, akathisia was rare in case of iloperidone but prolongation of the corrected QT (QTc) interval was comparable to haloperidol and ziprasidone. Further comparative studies are needed to assess the benefit/risk profile of iloperidone and its role in the treatment of schizophrenia.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Antipsychotics, </a:t>
            </a:r>
            <a:endParaRPr lang="en-US" dirty="0" smtClean="0"/>
          </a:p>
          <a:p>
            <a:r>
              <a:rPr lang="en-US" dirty="0" smtClean="0"/>
              <a:t>Dopamine </a:t>
            </a:r>
            <a:r>
              <a:rPr lang="en-US" dirty="0"/>
              <a:t>(D2) receptors, </a:t>
            </a:r>
            <a:endParaRPr lang="en-US" dirty="0" smtClean="0"/>
          </a:p>
          <a:p>
            <a:r>
              <a:rPr lang="en-US" dirty="0" smtClean="0"/>
              <a:t>Schizophrenia</a:t>
            </a:r>
            <a:r>
              <a:rPr lang="en-US" dirty="0"/>
              <a:t>, </a:t>
            </a:r>
            <a:endParaRPr lang="en-US" dirty="0" smtClean="0"/>
          </a:p>
          <a:p>
            <a:r>
              <a:rPr lang="en-US" dirty="0" smtClean="0"/>
              <a:t>Serotonin </a:t>
            </a:r>
            <a:r>
              <a:rPr lang="en-US" dirty="0"/>
              <a:t>(5-HT2A</a:t>
            </a:r>
            <a:r>
              <a:rPr lang="en-US" dirty="0" smtClean="0"/>
              <a:t>).</a:t>
            </a:r>
            <a:endParaRPr lang="en-US" dirty="0"/>
          </a:p>
        </p:txBody>
      </p:sp>
      <p:pic>
        <p:nvPicPr>
          <p:cNvPr id="4" name="Picture 3"/>
          <p:cNvPicPr>
            <a:picLocks noChangeAspect="1"/>
          </p:cNvPicPr>
          <p:nvPr/>
        </p:nvPicPr>
        <p:blipFill>
          <a:blip r:embed="rId2"/>
          <a:stretch>
            <a:fillRect/>
          </a:stretch>
        </p:blipFill>
        <p:spPr>
          <a:xfrm>
            <a:off x="0" y="-7067"/>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1931" t="3024"/>
          <a:stretch/>
        </p:blipFill>
        <p:spPr>
          <a:xfrm>
            <a:off x="3962399" y="2479964"/>
            <a:ext cx="4352925" cy="3140580"/>
          </a:xfrm>
          <a:prstGeom prst="rect">
            <a:avLst/>
          </a:prstGeom>
        </p:spPr>
      </p:pic>
    </p:spTree>
    <p:extLst>
      <p:ext uri="{BB962C8B-B14F-4D97-AF65-F5344CB8AC3E}">
        <p14:creationId xmlns:p14="http://schemas.microsoft.com/office/powerpoint/2010/main" val="2115420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231336" y="6008652"/>
            <a:ext cx="11745532" cy="369332"/>
          </a:xfrm>
          <a:prstGeom prst="rect">
            <a:avLst/>
          </a:prstGeom>
          <a:noFill/>
        </p:spPr>
        <p:txBody>
          <a:bodyPr wrap="square" rtlCol="0">
            <a:spAutoFit/>
          </a:bodyPr>
          <a:lstStyle/>
          <a:p>
            <a:pPr algn="ctr"/>
            <a:r>
              <a:rPr lang="en-US" b="1" dirty="0">
                <a:solidFill>
                  <a:srgbClr val="C00000"/>
                </a:solidFill>
              </a:rPr>
              <a:t>Figure 1: The average risks for developing schizophrenia for different groups of people</a:t>
            </a:r>
            <a:endParaRPr lang="en-US" dirty="0">
              <a:solidFill>
                <a:srgbClr val="C00000"/>
              </a:solidFill>
            </a:endParaRPr>
          </a:p>
        </p:txBody>
      </p:sp>
      <p:pic>
        <p:nvPicPr>
          <p:cNvPr id="4" name="Content Placeholder 3"/>
          <p:cNvPicPr>
            <a:picLocks noGrp="1" noChangeAspect="1"/>
          </p:cNvPicPr>
          <p:nvPr>
            <p:ph idx="1"/>
          </p:nvPr>
        </p:nvPicPr>
        <p:blipFill rotWithShape="1">
          <a:blip r:embed="rId3"/>
          <a:srcRect l="1169" t="2828"/>
          <a:stretch/>
        </p:blipFill>
        <p:spPr>
          <a:xfrm>
            <a:off x="4142508" y="2743200"/>
            <a:ext cx="3953741" cy="2591594"/>
          </a:xfrm>
          <a:prstGeom prst="rect">
            <a:avLst/>
          </a:prstGeom>
        </p:spPr>
      </p:pic>
    </p:spTree>
    <p:extLst>
      <p:ext uri="{BB962C8B-B14F-4D97-AF65-F5344CB8AC3E}">
        <p14:creationId xmlns:p14="http://schemas.microsoft.com/office/powerpoint/2010/main" val="2840789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231336" y="6008652"/>
            <a:ext cx="11745532" cy="369332"/>
          </a:xfrm>
          <a:prstGeom prst="rect">
            <a:avLst/>
          </a:prstGeom>
          <a:noFill/>
        </p:spPr>
        <p:txBody>
          <a:bodyPr wrap="square" rtlCol="0">
            <a:spAutoFit/>
          </a:bodyPr>
          <a:lstStyle/>
          <a:p>
            <a:pPr algn="ctr"/>
            <a:r>
              <a:rPr lang="en-US" b="1" dirty="0">
                <a:solidFill>
                  <a:srgbClr val="C00000"/>
                </a:solidFill>
              </a:rPr>
              <a:t>Figure 2: Different courses of Schizophrenia</a:t>
            </a:r>
            <a:endParaRPr lang="en-US" dirty="0">
              <a:solidFill>
                <a:srgbClr val="C00000"/>
              </a:solidFill>
            </a:endParaRPr>
          </a:p>
        </p:txBody>
      </p:sp>
      <p:pic>
        <p:nvPicPr>
          <p:cNvPr id="3" name="Content Placeholder 2"/>
          <p:cNvPicPr>
            <a:picLocks noGrp="1" noChangeAspect="1"/>
          </p:cNvPicPr>
          <p:nvPr>
            <p:ph idx="1"/>
          </p:nvPr>
        </p:nvPicPr>
        <p:blipFill rotWithShape="1">
          <a:blip r:embed="rId3"/>
          <a:srcRect l="4432" t="3370"/>
          <a:stretch/>
        </p:blipFill>
        <p:spPr>
          <a:xfrm>
            <a:off x="3643745" y="2424545"/>
            <a:ext cx="5143067" cy="3267436"/>
          </a:xfrm>
          <a:prstGeom prst="rect">
            <a:avLst/>
          </a:prstGeom>
        </p:spPr>
      </p:pic>
    </p:spTree>
    <p:extLst>
      <p:ext uri="{BB962C8B-B14F-4D97-AF65-F5344CB8AC3E}">
        <p14:creationId xmlns:p14="http://schemas.microsoft.com/office/powerpoint/2010/main" val="2593477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231336" y="6008652"/>
            <a:ext cx="11745532" cy="646331"/>
          </a:xfrm>
          <a:prstGeom prst="rect">
            <a:avLst/>
          </a:prstGeom>
          <a:noFill/>
        </p:spPr>
        <p:txBody>
          <a:bodyPr wrap="square" rtlCol="0">
            <a:spAutoFit/>
          </a:bodyPr>
          <a:lstStyle/>
          <a:p>
            <a:pPr algn="ctr"/>
            <a:r>
              <a:rPr lang="en-US" b="1" dirty="0">
                <a:solidFill>
                  <a:srgbClr val="C00000"/>
                </a:solidFill>
              </a:rPr>
              <a:t>Figure 3: Discontinuation due to Adverse Events (AEs) in groups receiving placebo, iloperdone, haloeridole and risperidone in short-term phase III studies.</a:t>
            </a:r>
            <a:endParaRPr lang="en-US" b="1" dirty="0">
              <a:solidFill>
                <a:srgbClr val="C00000"/>
              </a:solidFill>
            </a:endParaRPr>
          </a:p>
        </p:txBody>
      </p:sp>
      <p:pic>
        <p:nvPicPr>
          <p:cNvPr id="3" name="Content Placeholder 2"/>
          <p:cNvPicPr>
            <a:picLocks noGrp="1" noChangeAspect="1"/>
          </p:cNvPicPr>
          <p:nvPr>
            <p:ph idx="1"/>
          </p:nvPr>
        </p:nvPicPr>
        <p:blipFill rotWithShape="1">
          <a:blip r:embed="rId3"/>
          <a:srcRect l="2024" t="5127"/>
          <a:stretch/>
        </p:blipFill>
        <p:spPr>
          <a:xfrm>
            <a:off x="3920836" y="2590799"/>
            <a:ext cx="4442114" cy="2982119"/>
          </a:xfrm>
          <a:prstGeom prst="rect">
            <a:avLst/>
          </a:prstGeom>
        </p:spPr>
      </p:pic>
    </p:spTree>
    <p:extLst>
      <p:ext uri="{BB962C8B-B14F-4D97-AF65-F5344CB8AC3E}">
        <p14:creationId xmlns:p14="http://schemas.microsoft.com/office/powerpoint/2010/main" val="3513224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6" name="Content Placeholder 2"/>
          <p:cNvPicPr>
            <a:picLocks noGrp="1" noChangeAspect="1"/>
          </p:cNvPicPr>
          <p:nvPr>
            <p:ph idx="1"/>
          </p:nvPr>
        </p:nvPicPr>
        <p:blipFill rotWithShape="1">
          <a:blip r:embed="rId3"/>
          <a:srcRect l="1515" t="1316" b="-1"/>
          <a:stretch/>
        </p:blipFill>
        <p:spPr>
          <a:xfrm>
            <a:off x="4224551" y="2375138"/>
            <a:ext cx="3742898" cy="3252312"/>
          </a:xfrm>
          <a:prstGeom prst="rect">
            <a:avLst/>
          </a:prstGeom>
        </p:spPr>
      </p:pic>
    </p:spTree>
    <p:extLst>
      <p:ext uri="{BB962C8B-B14F-4D97-AF65-F5344CB8AC3E}">
        <p14:creationId xmlns:p14="http://schemas.microsoft.com/office/powerpoint/2010/main" val="1050335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362</Words>
  <Application>Microsoft Office PowerPoint</Application>
  <PresentationFormat>Widescreen</PresentationFormat>
  <Paragraphs>14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Aharoni</vt:lpstr>
      <vt:lpstr>Arial</vt:lpstr>
      <vt:lpstr>Calibri</vt:lpstr>
      <vt:lpstr>Calibri Light</vt:lpstr>
      <vt:lpstr>Candara</vt:lpstr>
      <vt:lpstr>Office Theme</vt:lpstr>
      <vt:lpstr>New Age Antipsychotic: Iloperidone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5</cp:revision>
  <dcterms:created xsi:type="dcterms:W3CDTF">2019-03-11T09:12:10Z</dcterms:created>
  <dcterms:modified xsi:type="dcterms:W3CDTF">2019-03-18T06:46:31Z</dcterms:modified>
</cp:coreProperties>
</file>