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6"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0217" y="1919735"/>
            <a:ext cx="11457709" cy="3192592"/>
          </a:xfrm>
        </p:spPr>
        <p:txBody>
          <a:bodyPr>
            <a:noAutofit/>
          </a:bodyPr>
          <a:lstStyle/>
          <a:p>
            <a:r>
              <a:rPr lang="en-US" sz="4800" dirty="0">
                <a:latin typeface="Aharoni" panose="02010803020104030203" pitchFamily="2" charset="-79"/>
                <a:cs typeface="Aharoni" panose="02010803020104030203" pitchFamily="2" charset="-79"/>
              </a:rPr>
              <a:t>Gastroprotective and antisecretory properties of methanolic extract of </a:t>
            </a:r>
            <a:r>
              <a:rPr lang="en-US" sz="4800" i="1" dirty="0">
                <a:latin typeface="Aharoni" panose="02010803020104030203" pitchFamily="2" charset="-79"/>
                <a:cs typeface="Aharoni" panose="02010803020104030203" pitchFamily="2" charset="-79"/>
              </a:rPr>
              <a:t>Trianthema portulacastrum</a:t>
            </a:r>
            <a:r>
              <a:rPr lang="en-US" sz="4800" dirty="0">
                <a:latin typeface="Aharoni" panose="02010803020104030203" pitchFamily="2" charset="-79"/>
                <a:cs typeface="Aharoni" panose="02010803020104030203" pitchFamily="2" charset="-79"/>
              </a:rPr>
              <a:t>. L in aspirin &amp; pyloric ligature induced gastric ulcer in rats</a:t>
            </a:r>
          </a:p>
        </p:txBody>
      </p:sp>
      <p:sp>
        <p:nvSpPr>
          <p:cNvPr id="3" name="Subtitle 2"/>
          <p:cNvSpPr>
            <a:spLocks noGrp="1"/>
          </p:cNvSpPr>
          <p:nvPr>
            <p:ph type="subTitle" idx="1"/>
          </p:nvPr>
        </p:nvSpPr>
        <p:spPr>
          <a:xfrm>
            <a:off x="880056" y="5417127"/>
            <a:ext cx="10245143" cy="1191492"/>
          </a:xfrm>
        </p:spPr>
        <p:txBody>
          <a:bodyPr>
            <a:normAutofit/>
          </a:bodyPr>
          <a:lstStyle/>
          <a:p>
            <a:r>
              <a:rPr lang="en-US" sz="3600" b="1" dirty="0">
                <a:latin typeface="Candara" panose="020E0502030303020204" pitchFamily="34" charset="0"/>
              </a:rPr>
              <a:t>Ramakrishnan Prakash</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32509" y="1939636"/>
            <a:ext cx="11471564" cy="4615709"/>
          </a:xfrm>
        </p:spPr>
        <p:txBody>
          <a:bodyPr>
            <a:normAutofit/>
          </a:bodyPr>
          <a:lstStyle/>
          <a:p>
            <a:pPr algn="just"/>
            <a:r>
              <a:rPr lang="en-US" b="1" u="sng" dirty="0"/>
              <a:t>Objective:</a:t>
            </a:r>
            <a:r>
              <a:rPr lang="en-US" dirty="0"/>
              <a:t> The present study was carried out to investigate antiulcer activity of methanolic extract of whole plant of </a:t>
            </a:r>
            <a:r>
              <a:rPr lang="en-US" i="1" dirty="0"/>
              <a:t>Trianthema portulacastrum </a:t>
            </a:r>
            <a:r>
              <a:rPr lang="en-US" dirty="0"/>
              <a:t>L. belonging to the family of Aizoaceae in pylorus ligated and aspirin induced gastric ulcer in rats. </a:t>
            </a:r>
            <a:endParaRPr lang="en-US" dirty="0" smtClean="0"/>
          </a:p>
          <a:p>
            <a:pPr algn="just"/>
            <a:r>
              <a:rPr lang="en-US" b="1" u="sng" dirty="0" smtClean="0"/>
              <a:t>Methods</a:t>
            </a:r>
            <a:r>
              <a:rPr lang="en-US" b="1" u="sng" dirty="0"/>
              <a:t>:</a:t>
            </a:r>
            <a:r>
              <a:rPr lang="en-US" dirty="0"/>
              <a:t> Preliminary methanol extract of </a:t>
            </a:r>
            <a:r>
              <a:rPr lang="en-US" i="1" dirty="0"/>
              <a:t>Trianthema portulacastrum </a:t>
            </a:r>
            <a:r>
              <a:rPr lang="en-US" dirty="0"/>
              <a:t>L. (METP) was subjected to the acute oral toxicity study according to the OECD guideline no. 425. Based on which, two dose levels i.e. 250 and 500 mg/kg were selected for the further study. In both models, we assessed ulcer index, gastric juice volume, gastric pH and total acidity. Ranitidine (50 mg/kg) was used as the positive control</a:t>
            </a:r>
            <a:r>
              <a:rPr lang="en-US" dirty="0" smtClean="0"/>
              <a:t>.</a:t>
            </a:r>
            <a:endParaRPr lang="en-US" dirty="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0837" y="1825625"/>
            <a:ext cx="11942618" cy="4796848"/>
          </a:xfrm>
        </p:spPr>
        <p:txBody>
          <a:bodyPr>
            <a:normAutofit/>
          </a:bodyPr>
          <a:lstStyle/>
          <a:p>
            <a:pPr algn="just"/>
            <a:r>
              <a:rPr lang="en-US" b="1" u="sng" dirty="0"/>
              <a:t>Results:</a:t>
            </a:r>
            <a:r>
              <a:rPr lang="en-US" dirty="0"/>
              <a:t> </a:t>
            </a:r>
            <a:r>
              <a:rPr lang="en-US" dirty="0"/>
              <a:t>: In present study, METP showed significantly decrease in ulcer index in both ulcer models in a dose dependent manner. METP showed a dose dependent significant decrease in gastric juice and total acidity in both the models. A dose dependent increase in gastric pH and total adherent gastric mucus was also produced in METP treated groups. </a:t>
            </a:r>
            <a:endParaRPr lang="en-US" dirty="0" smtClean="0"/>
          </a:p>
          <a:p>
            <a:pPr algn="just"/>
            <a:r>
              <a:rPr lang="en-US" b="1" u="sng" dirty="0" smtClean="0"/>
              <a:t>Conclusion:</a:t>
            </a:r>
            <a:r>
              <a:rPr lang="en-US" dirty="0"/>
              <a:t> The present study suggested that the antiulcer activity of METP on pylorus ligation induced gastric ulcer can due to anti secretory activity. The mechanism of protection against aspirin induced gastric ulcer can be attributed to 5- </a:t>
            </a:r>
            <a:r>
              <a:rPr lang="en-US" dirty="0" err="1"/>
              <a:t>lipoxygenase</a:t>
            </a:r>
            <a:r>
              <a:rPr lang="en-US" dirty="0"/>
              <a:t> pathway.</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smtClean="0"/>
              <a:t>KEYWORDS </a:t>
            </a:r>
          </a:p>
          <a:p>
            <a:r>
              <a:rPr lang="en-US" dirty="0"/>
              <a:t>Aspirin, </a:t>
            </a:r>
            <a:endParaRPr lang="en-US" dirty="0" smtClean="0"/>
          </a:p>
          <a:p>
            <a:r>
              <a:rPr lang="en-US" dirty="0" smtClean="0"/>
              <a:t>Gastric </a:t>
            </a:r>
            <a:r>
              <a:rPr lang="en-US" dirty="0"/>
              <a:t>ulcer, </a:t>
            </a:r>
            <a:endParaRPr lang="en-US" dirty="0" smtClean="0"/>
          </a:p>
          <a:p>
            <a:r>
              <a:rPr lang="en-US" dirty="0" smtClean="0"/>
              <a:t>Pylorus </a:t>
            </a:r>
            <a:r>
              <a:rPr lang="en-US" dirty="0"/>
              <a:t>ligated, </a:t>
            </a:r>
            <a:endParaRPr lang="en-US" dirty="0" smtClean="0"/>
          </a:p>
          <a:p>
            <a:r>
              <a:rPr lang="en-US" i="1" dirty="0" smtClean="0"/>
              <a:t>Trianthema </a:t>
            </a:r>
            <a:r>
              <a:rPr lang="en-US" i="1" dirty="0"/>
              <a:t>portulacastrum</a:t>
            </a:r>
            <a:r>
              <a:rPr lang="en-US" dirty="0"/>
              <a:t>, </a:t>
            </a:r>
            <a:endParaRPr lang="en-US" dirty="0" smtClean="0"/>
          </a:p>
          <a:p>
            <a:r>
              <a:rPr lang="en-US" dirty="0" smtClean="0"/>
              <a:t>Ulcer </a:t>
            </a:r>
            <a:r>
              <a:rPr lang="en-US" dirty="0"/>
              <a:t>index</a:t>
            </a:r>
            <a:r>
              <a:rPr lang="en-US" dirty="0" smtClean="0"/>
              <a:t>.</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14" name="Content Placeholder 13"/>
          <p:cNvPicPr>
            <a:picLocks noGrp="1" noChangeAspect="1"/>
          </p:cNvPicPr>
          <p:nvPr>
            <p:ph idx="1"/>
          </p:nvPr>
        </p:nvPicPr>
        <p:blipFill rotWithShape="1">
          <a:blip r:embed="rId3"/>
          <a:srcRect l="2561" t="7077"/>
          <a:stretch/>
        </p:blipFill>
        <p:spPr>
          <a:xfrm>
            <a:off x="2327563" y="2840182"/>
            <a:ext cx="7740361" cy="2513662"/>
          </a:xfrm>
          <a:prstGeom prst="rect">
            <a:avLst/>
          </a:prstGeom>
        </p:spPr>
      </p:pic>
    </p:spTree>
    <p:extLst>
      <p:ext uri="{BB962C8B-B14F-4D97-AF65-F5344CB8AC3E}">
        <p14:creationId xmlns:p14="http://schemas.microsoft.com/office/powerpoint/2010/main" val="1050335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12" name="Content Placeholder 11"/>
          <p:cNvPicPr>
            <a:picLocks noGrp="1" noChangeAspect="1"/>
          </p:cNvPicPr>
          <p:nvPr>
            <p:ph idx="1"/>
          </p:nvPr>
        </p:nvPicPr>
        <p:blipFill rotWithShape="1">
          <a:blip r:embed="rId3"/>
          <a:srcRect l="2102" t="7738"/>
          <a:stretch/>
        </p:blipFill>
        <p:spPr>
          <a:xfrm>
            <a:off x="2327563" y="2854036"/>
            <a:ext cx="7702261" cy="2504570"/>
          </a:xfrm>
          <a:prstGeom prst="rect">
            <a:avLst/>
          </a:prstGeom>
        </p:spPr>
      </p:pic>
    </p:spTree>
    <p:extLst>
      <p:ext uri="{BB962C8B-B14F-4D97-AF65-F5344CB8AC3E}">
        <p14:creationId xmlns:p14="http://schemas.microsoft.com/office/powerpoint/2010/main" val="4125913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626695" cy="4922905"/>
          </a:xfrm>
        </p:spPr>
        <p:txBody>
          <a:bodyPr>
            <a:normAutofit/>
          </a:bodyPr>
          <a:lstStyle/>
          <a:p>
            <a:pPr marL="0" indent="0" algn="just">
              <a:buNone/>
            </a:pPr>
            <a:r>
              <a:rPr lang="en-US" dirty="0"/>
              <a:t>The present study suggested that the antiulcer activity of METP on pylorus ligation induced gastric ulcer can due to antisecretory activity. The mechanism of protection against aspirin induced gastric ulcer can be attributed to 5-lipoxygenase </a:t>
            </a:r>
            <a:r>
              <a:rPr lang="en-US" dirty="0" smtClean="0"/>
              <a:t>pathway.</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200</Words>
  <Application>Microsoft Office PowerPoint</Application>
  <PresentationFormat>Widescreen</PresentationFormat>
  <Paragraphs>13</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Aharoni</vt:lpstr>
      <vt:lpstr>Arial</vt:lpstr>
      <vt:lpstr>Calibri</vt:lpstr>
      <vt:lpstr>Calibri Light</vt:lpstr>
      <vt:lpstr>Candara</vt:lpstr>
      <vt:lpstr>Office Theme</vt:lpstr>
      <vt:lpstr>Gastroprotective and antisecretory properties of methanolic extract of Trianthema portulacastrum. L in aspirin &amp; pyloric ligature induced gastric ulcer in rats</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10</cp:revision>
  <dcterms:created xsi:type="dcterms:W3CDTF">2019-03-11T09:12:10Z</dcterms:created>
  <dcterms:modified xsi:type="dcterms:W3CDTF">2019-03-18T09:41:08Z</dcterms:modified>
</cp:coreProperties>
</file>