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62" r:id="rId7"/>
    <p:sldId id="265" r:id="rId8"/>
    <p:sldId id="271" r:id="rId9"/>
    <p:sldId id="273" r:id="rId10"/>
    <p:sldId id="269" r:id="rId11"/>
    <p:sldId id="270" r:id="rId12"/>
    <p:sldId id="272" r:id="rId13"/>
    <p:sldId id="263" r:id="rId14"/>
    <p:sldId id="264" r:id="rId15"/>
    <p:sldId id="266" r:id="rId16"/>
    <p:sldId id="260"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9735"/>
            <a:ext cx="12192000" cy="3026338"/>
          </a:xfrm>
        </p:spPr>
        <p:txBody>
          <a:bodyPr>
            <a:normAutofit fontScale="90000"/>
          </a:bodyPr>
          <a:lstStyle/>
          <a:p>
            <a:r>
              <a:rPr lang="en-US" dirty="0">
                <a:latin typeface="Aharoni" panose="02010803020104030203" pitchFamily="2" charset="-79"/>
                <a:cs typeface="Aharoni" panose="02010803020104030203" pitchFamily="2" charset="-79"/>
              </a:rPr>
              <a:t>Evaluation of antimutagenic potential of </a:t>
            </a:r>
            <a:r>
              <a:rPr lang="en-US" i="1" dirty="0">
                <a:latin typeface="Aharoni" panose="02010803020104030203" pitchFamily="2" charset="-79"/>
                <a:cs typeface="Aharoni" panose="02010803020104030203" pitchFamily="2" charset="-79"/>
              </a:rPr>
              <a:t>Lagenaria siceraria</a:t>
            </a:r>
            <a:r>
              <a:rPr lang="en-US" dirty="0">
                <a:latin typeface="Aharoni" panose="02010803020104030203" pitchFamily="2" charset="-79"/>
                <a:cs typeface="Aharoni" panose="02010803020104030203" pitchFamily="2" charset="-79"/>
              </a:rPr>
              <a:t>, </a:t>
            </a:r>
            <a:r>
              <a:rPr lang="en-US" i="1" dirty="0">
                <a:latin typeface="Aharoni" panose="02010803020104030203" pitchFamily="2" charset="-79"/>
                <a:cs typeface="Aharoni" panose="02010803020104030203" pitchFamily="2" charset="-79"/>
              </a:rPr>
              <a:t>Desmodium gangeticum </a:t>
            </a:r>
            <a:r>
              <a:rPr lang="en-US" dirty="0">
                <a:latin typeface="Aharoni" panose="02010803020104030203" pitchFamily="2" charset="-79"/>
                <a:cs typeface="Aharoni" panose="02010803020104030203" pitchFamily="2" charset="-79"/>
              </a:rPr>
              <a:t>and </a:t>
            </a:r>
            <a:r>
              <a:rPr lang="en-US" i="1" dirty="0">
                <a:latin typeface="Aharoni" panose="02010803020104030203" pitchFamily="2" charset="-79"/>
                <a:cs typeface="Aharoni" panose="02010803020104030203" pitchFamily="2" charset="-79"/>
              </a:rPr>
              <a:t>Leucas aspera</a:t>
            </a:r>
          </a:p>
        </p:txBody>
      </p:sp>
      <p:sp>
        <p:nvSpPr>
          <p:cNvPr id="3" name="Subtitle 2"/>
          <p:cNvSpPr>
            <a:spLocks noGrp="1"/>
          </p:cNvSpPr>
          <p:nvPr>
            <p:ph type="subTitle" idx="1"/>
          </p:nvPr>
        </p:nvSpPr>
        <p:spPr>
          <a:xfrm>
            <a:off x="1365161" y="5181600"/>
            <a:ext cx="9302839" cy="1468581"/>
          </a:xfrm>
        </p:spPr>
        <p:txBody>
          <a:bodyPr>
            <a:normAutofit/>
          </a:bodyPr>
          <a:lstStyle/>
          <a:p>
            <a:r>
              <a:rPr lang="es-ES" sz="3600" b="1" dirty="0">
                <a:latin typeface="Candara" panose="020E0502030303020204" pitchFamily="34" charset="0"/>
              </a:rPr>
              <a:t>Thakkar Jalaram Hasmukhlal, Santani Dev Das, Patel Chirag Amrutlal, Jani Girish Kantilal</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1400" t="1342" r="705"/>
          <a:stretch/>
        </p:blipFill>
        <p:spPr>
          <a:xfrm>
            <a:off x="3686484" y="2230582"/>
            <a:ext cx="4835236" cy="4156363"/>
          </a:xfrm>
          <a:prstGeom prst="rect">
            <a:avLst/>
          </a:prstGeom>
        </p:spPr>
      </p:pic>
    </p:spTree>
    <p:extLst>
      <p:ext uri="{BB962C8B-B14F-4D97-AF65-F5344CB8AC3E}">
        <p14:creationId xmlns:p14="http://schemas.microsoft.com/office/powerpoint/2010/main" val="24580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1515" t="1464" r="476"/>
          <a:stretch/>
        </p:blipFill>
        <p:spPr>
          <a:xfrm>
            <a:off x="3532909" y="2313709"/>
            <a:ext cx="4835236" cy="4017818"/>
          </a:xfrm>
          <a:prstGeom prst="rect">
            <a:avLst/>
          </a:prstGeom>
        </p:spPr>
      </p:pic>
    </p:spTree>
    <p:extLst>
      <p:ext uri="{BB962C8B-B14F-4D97-AF65-F5344CB8AC3E}">
        <p14:creationId xmlns:p14="http://schemas.microsoft.com/office/powerpoint/2010/main" val="43691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t="1217"/>
          <a:stretch/>
        </p:blipFill>
        <p:spPr>
          <a:xfrm>
            <a:off x="3602182" y="2355272"/>
            <a:ext cx="4696691" cy="3893127"/>
          </a:xfrm>
          <a:prstGeom prst="rect">
            <a:avLst/>
          </a:prstGeom>
        </p:spPr>
      </p:pic>
    </p:spTree>
    <p:extLst>
      <p:ext uri="{BB962C8B-B14F-4D97-AF65-F5344CB8AC3E}">
        <p14:creationId xmlns:p14="http://schemas.microsoft.com/office/powerpoint/2010/main" val="225088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10" name="Content Placeholder 9"/>
          <p:cNvPicPr>
            <a:picLocks noGrp="1" noChangeAspect="1"/>
          </p:cNvPicPr>
          <p:nvPr>
            <p:ph idx="1"/>
          </p:nvPr>
        </p:nvPicPr>
        <p:blipFill rotWithShape="1">
          <a:blip r:embed="rId3"/>
          <a:srcRect l="928" t="4139"/>
          <a:stretch/>
        </p:blipFill>
        <p:spPr>
          <a:xfrm>
            <a:off x="2862138" y="2840182"/>
            <a:ext cx="6483927" cy="2507673"/>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9" name="Content Placeholder 8"/>
          <p:cNvPicPr>
            <a:picLocks noGrp="1" noChangeAspect="1"/>
          </p:cNvPicPr>
          <p:nvPr>
            <p:ph idx="1"/>
          </p:nvPr>
        </p:nvPicPr>
        <p:blipFill rotWithShape="1">
          <a:blip r:embed="rId3"/>
          <a:srcRect l="1853" t="2212"/>
          <a:stretch/>
        </p:blipFill>
        <p:spPr>
          <a:xfrm>
            <a:off x="2272145" y="2729345"/>
            <a:ext cx="7398327" cy="2784764"/>
          </a:xfrm>
          <a:prstGeom prst="rect">
            <a:avLst/>
          </a:prstGeom>
        </p:spPr>
      </p:pic>
    </p:spTree>
    <p:extLst>
      <p:ext uri="{BB962C8B-B14F-4D97-AF65-F5344CB8AC3E}">
        <p14:creationId xmlns:p14="http://schemas.microsoft.com/office/powerpoint/2010/main" val="210113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rotWithShape="1">
          <a:blip r:embed="rId3"/>
          <a:srcRect l="841"/>
          <a:stretch/>
        </p:blipFill>
        <p:spPr>
          <a:xfrm>
            <a:off x="3243138" y="2576946"/>
            <a:ext cx="5721928" cy="3283528"/>
          </a:xfrm>
          <a:prstGeom prst="rect">
            <a:avLst/>
          </a:prstGeom>
        </p:spPr>
      </p:pic>
    </p:spTree>
    <p:extLst>
      <p:ext uri="{BB962C8B-B14F-4D97-AF65-F5344CB8AC3E}">
        <p14:creationId xmlns:p14="http://schemas.microsoft.com/office/powerpoint/2010/main" val="2294040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751386" cy="4922905"/>
          </a:xfrm>
        </p:spPr>
        <p:txBody>
          <a:bodyPr>
            <a:normAutofit lnSpcReduction="10000"/>
          </a:bodyPr>
          <a:lstStyle/>
          <a:p>
            <a:pPr marL="0" indent="0" algn="just">
              <a:buNone/>
            </a:pPr>
            <a:r>
              <a:rPr lang="en-US" dirty="0"/>
              <a:t>The antigenotoxic effect of methanolic extract of </a:t>
            </a:r>
            <a:r>
              <a:rPr lang="en-US" i="1" dirty="0"/>
              <a:t>Lagenaria siceraria </a:t>
            </a:r>
            <a:r>
              <a:rPr lang="en-US" dirty="0"/>
              <a:t>fruit, </a:t>
            </a:r>
            <a:r>
              <a:rPr lang="en-US" i="1" dirty="0"/>
              <a:t>Desmodium gangeticum </a:t>
            </a:r>
            <a:r>
              <a:rPr lang="en-US" dirty="0"/>
              <a:t>and </a:t>
            </a:r>
            <a:r>
              <a:rPr lang="en-US" i="1" dirty="0"/>
              <a:t>Leucas aspera </a:t>
            </a:r>
            <a:r>
              <a:rPr lang="en-US" dirty="0"/>
              <a:t>arial part was seen against the mutation induced by cyclophosphamide. </a:t>
            </a:r>
            <a:endParaRPr lang="en-US" dirty="0" smtClean="0"/>
          </a:p>
          <a:p>
            <a:pPr marL="0" indent="0" algn="just">
              <a:buNone/>
            </a:pPr>
            <a:r>
              <a:rPr lang="en-US" dirty="0" smtClean="0"/>
              <a:t>As </a:t>
            </a:r>
            <a:r>
              <a:rPr lang="en-US" dirty="0"/>
              <a:t>per literature survey antioxidant and cytoprotective activity </a:t>
            </a:r>
            <a:r>
              <a:rPr lang="en-US" dirty="0" smtClean="0"/>
              <a:t>of </a:t>
            </a:r>
            <a:r>
              <a:rPr lang="en-US" i="1" dirty="0"/>
              <a:t>Lagenaria siceraria </a:t>
            </a:r>
            <a:r>
              <a:rPr lang="en-US" dirty="0"/>
              <a:t>fruit, </a:t>
            </a:r>
            <a:r>
              <a:rPr lang="en-US" i="1" dirty="0"/>
              <a:t>Desmodium gangeticum </a:t>
            </a:r>
            <a:r>
              <a:rPr lang="en-US" dirty="0"/>
              <a:t>and </a:t>
            </a:r>
            <a:r>
              <a:rPr lang="en-US" i="1" dirty="0"/>
              <a:t>Leucas aspera </a:t>
            </a:r>
            <a:r>
              <a:rPr lang="en-US" dirty="0"/>
              <a:t>has been proven. A reason for mutagenic effect is the genotoxicity of reactive oxygen species (ROS) and antioxidants in such cases can act as stabilizers of homeostasis. So there is an increasing interest in the protective biochemical function of natural antioxidants contained in medicinal plants, which prevent oxidative damage caused by oxygen-free radical species. Keeping in mind number of previous investigation about antioxidant and cytoprotective nature of selected indigenous plant extract it can be anticipated that antimutagenic activity observed in the present study may be via antioxidant mechanism.</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751386" cy="4922905"/>
          </a:xfrm>
        </p:spPr>
        <p:txBody>
          <a:bodyPr>
            <a:normAutofit/>
          </a:bodyPr>
          <a:lstStyle/>
          <a:p>
            <a:pPr marL="0" indent="0" algn="just">
              <a:buNone/>
            </a:pPr>
            <a:r>
              <a:rPr lang="en-US" dirty="0"/>
              <a:t>Therefore, from the present study, it can be concluded that selected indigenous plant methanolic extract possesses antimutagenic property. The observed antimutagenic activity of selected indigenous plant </a:t>
            </a:r>
            <a:r>
              <a:rPr lang="en-US" dirty="0" smtClean="0"/>
              <a:t>extract against </a:t>
            </a:r>
            <a:r>
              <a:rPr lang="en-US" dirty="0"/>
              <a:t>cyclophosphamide might be associated with active compounds and its antioxidant constituents such as poly-phenolic compound, flavanoids and other micronutrients. The significant antimutagenic activity showed by </a:t>
            </a:r>
            <a:r>
              <a:rPr lang="en-US" i="1" dirty="0"/>
              <a:t>Lagenaria siceraria</a:t>
            </a:r>
            <a:r>
              <a:rPr lang="en-US" dirty="0"/>
              <a:t>, </a:t>
            </a:r>
            <a:r>
              <a:rPr lang="en-US" i="1" dirty="0"/>
              <a:t>Desmodium gangeticum </a:t>
            </a:r>
            <a:r>
              <a:rPr lang="en-US" dirty="0"/>
              <a:t>and </a:t>
            </a:r>
            <a:r>
              <a:rPr lang="en-US" i="1" dirty="0"/>
              <a:t>Leucas aspera </a:t>
            </a:r>
            <a:r>
              <a:rPr lang="en-US" dirty="0"/>
              <a:t>provide a scientific validation for the traditional use of these plants. Further investigations will be needed to evaluate the same activity of selected plant extract on other test system as well as to characterize the active compounds in detail.</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4663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b="1" u="sng" dirty="0" smtClean="0"/>
              <a:t>Objective:</a:t>
            </a:r>
            <a:r>
              <a:rPr lang="en-US" b="1" dirty="0" smtClean="0"/>
              <a:t> </a:t>
            </a:r>
            <a:r>
              <a:rPr lang="en-US" dirty="0"/>
              <a:t>The aim of the current study was to evaluate antimutagenic (anticlastogenic) activity of methanolic extract of </a:t>
            </a:r>
            <a:r>
              <a:rPr lang="en-US" i="1" dirty="0"/>
              <a:t>Lagenaria siceraria </a:t>
            </a:r>
            <a:r>
              <a:rPr lang="en-US" dirty="0"/>
              <a:t>fruit, </a:t>
            </a:r>
            <a:r>
              <a:rPr lang="en-US" i="1" dirty="0"/>
              <a:t>Desmodium gangeticum </a:t>
            </a:r>
            <a:r>
              <a:rPr lang="en-US" dirty="0"/>
              <a:t>and </a:t>
            </a:r>
            <a:r>
              <a:rPr lang="en-US" i="1" dirty="0"/>
              <a:t>Leucas aspera</a:t>
            </a:r>
            <a:r>
              <a:rPr lang="en-US" dirty="0" smtClean="0"/>
              <a:t>. </a:t>
            </a:r>
          </a:p>
          <a:p>
            <a:pPr algn="just"/>
            <a:r>
              <a:rPr lang="en-US" b="1" u="sng" dirty="0" smtClean="0"/>
              <a:t>Methods:</a:t>
            </a:r>
            <a:r>
              <a:rPr lang="en-US" dirty="0" smtClean="0"/>
              <a:t> </a:t>
            </a:r>
            <a:r>
              <a:rPr lang="en-US" dirty="0"/>
              <a:t>The group distribution for animal was, negative control, only extract treated</a:t>
            </a:r>
            <a:r>
              <a:rPr lang="en-US" dirty="0" smtClean="0"/>
              <a:t>, positive </a:t>
            </a:r>
            <a:r>
              <a:rPr lang="en-US" dirty="0"/>
              <a:t>control (cyclophosphamide treated), and two treatment control group for each plant extract. Mutagenicity was induced </a:t>
            </a:r>
            <a:r>
              <a:rPr lang="en-US" dirty="0" smtClean="0"/>
              <a:t>by administering </a:t>
            </a:r>
            <a:r>
              <a:rPr lang="en-US" dirty="0"/>
              <a:t>cyclophosphamide (20-25 mg/kg, </a:t>
            </a:r>
            <a:r>
              <a:rPr lang="en-US" dirty="0" err="1"/>
              <a:t>i.p</a:t>
            </a:r>
            <a:r>
              <a:rPr lang="en-US" dirty="0"/>
              <a:t>) 24 hrs prior to sacrify animals.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073" y="1825625"/>
            <a:ext cx="11430000" cy="4602884"/>
          </a:xfrm>
        </p:spPr>
        <p:txBody>
          <a:bodyPr>
            <a:normAutofit fontScale="92500" lnSpcReduction="10000"/>
          </a:bodyPr>
          <a:lstStyle/>
          <a:p>
            <a:pPr algn="just"/>
            <a:r>
              <a:rPr lang="en-US" b="1" u="sng" dirty="0" smtClean="0"/>
              <a:t>Results:</a:t>
            </a:r>
            <a:r>
              <a:rPr lang="en-US" dirty="0" smtClean="0"/>
              <a:t> </a:t>
            </a:r>
            <a:r>
              <a:rPr lang="en-US" dirty="0"/>
              <a:t>The preliminary phytochemical tests showed presence of alkaloids, polyphenols, flavanoids and tannins in alcoholic extract. It’s antioxidant and cytoprotective activity of the extracts has already been reported. On </a:t>
            </a:r>
            <a:r>
              <a:rPr lang="en-US" dirty="0" smtClean="0"/>
              <a:t>the basis </a:t>
            </a:r>
            <a:r>
              <a:rPr lang="en-US" dirty="0"/>
              <a:t>of that we have decided to evaluate its antimutagenic activity </a:t>
            </a:r>
            <a:r>
              <a:rPr lang="en-US" i="1" dirty="0"/>
              <a:t>in vivo </a:t>
            </a:r>
            <a:r>
              <a:rPr lang="en-US" dirty="0"/>
              <a:t>in </a:t>
            </a:r>
            <a:r>
              <a:rPr lang="en-US" dirty="0" smtClean="0"/>
              <a:t>mice using </a:t>
            </a:r>
            <a:r>
              <a:rPr lang="en-US" dirty="0"/>
              <a:t>bone marrow chromosomal aberration assay. Methanolic extract of selected plants had shown significant reduction in percentage of cells with aberration in chromosomal aberration assay. </a:t>
            </a:r>
            <a:r>
              <a:rPr lang="en-US" dirty="0" smtClean="0"/>
              <a:t>The results </a:t>
            </a:r>
            <a:r>
              <a:rPr lang="en-US" dirty="0"/>
              <a:t>obtained by these experiments, strongly suggesting that </a:t>
            </a:r>
            <a:r>
              <a:rPr lang="en-US" i="1" dirty="0"/>
              <a:t>Lagenaria siceraria </a:t>
            </a:r>
            <a:r>
              <a:rPr lang="en-US" dirty="0"/>
              <a:t>fruit extract having potent antimutagenic property than </a:t>
            </a:r>
            <a:r>
              <a:rPr lang="en-US" i="1" dirty="0"/>
              <a:t>desmodium gangeticum </a:t>
            </a:r>
            <a:r>
              <a:rPr lang="en-US" dirty="0"/>
              <a:t>and </a:t>
            </a:r>
            <a:r>
              <a:rPr lang="en-US" i="1" dirty="0"/>
              <a:t>Leucas aspera</a:t>
            </a:r>
            <a:r>
              <a:rPr lang="en-US" dirty="0"/>
              <a:t>. The overall antimutagenic activity of above three extract were in the order of </a:t>
            </a:r>
            <a:r>
              <a:rPr lang="en-US" i="1" dirty="0"/>
              <a:t>Lagenaria siceraria&gt;Desmodium gangeticum&gt;Leucas aspera</a:t>
            </a:r>
            <a:r>
              <a:rPr lang="en-US" dirty="0"/>
              <a:t>. The observed antimutagenic activity of selected plant against Cyclophosphamide might be associated with </a:t>
            </a:r>
            <a:r>
              <a:rPr lang="en-US" dirty="0" smtClean="0"/>
              <a:t>its antioxidant </a:t>
            </a:r>
            <a:r>
              <a:rPr lang="en-US" dirty="0"/>
              <a:t>constituents such as poly-phenolic compound, flavanoids and </a:t>
            </a:r>
            <a:r>
              <a:rPr lang="en-US" dirty="0" smtClean="0"/>
              <a:t>other </a:t>
            </a:r>
            <a:r>
              <a:rPr lang="en-US" dirty="0"/>
              <a:t>micronutrients.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073" y="2299855"/>
            <a:ext cx="11430000" cy="4128654"/>
          </a:xfrm>
        </p:spPr>
        <p:txBody>
          <a:bodyPr>
            <a:normAutofit/>
          </a:bodyPr>
          <a:lstStyle/>
          <a:p>
            <a:pPr algn="just"/>
            <a:r>
              <a:rPr lang="en-US" b="1" dirty="0" smtClean="0"/>
              <a:t>Conclusion</a:t>
            </a:r>
            <a:r>
              <a:rPr lang="en-US" b="1" dirty="0"/>
              <a:t>: </a:t>
            </a:r>
            <a:r>
              <a:rPr lang="en-US" dirty="0"/>
              <a:t>Therefore, from the present study, it can be concluded that methanolic extract of selected indigenous plant extract possesses antimutagenic property.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11836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Antimutagenic activity, </a:t>
            </a:r>
            <a:endParaRPr lang="en-US" dirty="0" smtClean="0"/>
          </a:p>
          <a:p>
            <a:r>
              <a:rPr lang="en-US" i="1" dirty="0" smtClean="0"/>
              <a:t>Lagenaria </a:t>
            </a:r>
            <a:r>
              <a:rPr lang="en-US" i="1" dirty="0"/>
              <a:t>siceraria</a:t>
            </a:r>
            <a:r>
              <a:rPr lang="en-US" dirty="0"/>
              <a:t>, </a:t>
            </a:r>
            <a:endParaRPr lang="en-US" dirty="0" smtClean="0"/>
          </a:p>
          <a:p>
            <a:r>
              <a:rPr lang="en-US" i="1" dirty="0" smtClean="0"/>
              <a:t>Desmodium </a:t>
            </a:r>
            <a:r>
              <a:rPr lang="en-US" i="1" dirty="0"/>
              <a:t>gangeticum</a:t>
            </a:r>
            <a:r>
              <a:rPr lang="en-US" dirty="0"/>
              <a:t>, </a:t>
            </a:r>
            <a:endParaRPr lang="en-US" dirty="0" smtClean="0"/>
          </a:p>
          <a:p>
            <a:r>
              <a:rPr lang="en-US" i="1" dirty="0" smtClean="0"/>
              <a:t>Leucas </a:t>
            </a:r>
            <a:r>
              <a:rPr lang="en-US" i="1" dirty="0"/>
              <a:t>aspera</a:t>
            </a:r>
            <a:r>
              <a:rPr lang="en-US" dirty="0"/>
              <a:t>, </a:t>
            </a:r>
            <a:endParaRPr lang="en-US" dirty="0" smtClean="0"/>
          </a:p>
          <a:p>
            <a:r>
              <a:rPr lang="en-US" dirty="0" smtClean="0"/>
              <a:t>Chromosomal </a:t>
            </a:r>
            <a:r>
              <a:rPr lang="en-US" dirty="0"/>
              <a:t>aberration assay.</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10" name="Content Placeholder 9"/>
          <p:cNvPicPr>
            <a:picLocks noGrp="1" noChangeAspect="1"/>
          </p:cNvPicPr>
          <p:nvPr>
            <p:ph idx="1"/>
          </p:nvPr>
        </p:nvPicPr>
        <p:blipFill rotWithShape="1">
          <a:blip r:embed="rId3"/>
          <a:srcRect t="11160"/>
          <a:stretch/>
        </p:blipFill>
        <p:spPr>
          <a:xfrm>
            <a:off x="3906983" y="2826327"/>
            <a:ext cx="4613562" cy="2840182"/>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11" name="Content Placeholder 2"/>
          <p:cNvPicPr>
            <a:picLocks noGrp="1" noChangeAspect="1"/>
          </p:cNvPicPr>
          <p:nvPr>
            <p:ph idx="1"/>
          </p:nvPr>
        </p:nvPicPr>
        <p:blipFill>
          <a:blip r:embed="rId3"/>
          <a:stretch>
            <a:fillRect/>
          </a:stretch>
        </p:blipFill>
        <p:spPr>
          <a:xfrm>
            <a:off x="3713018" y="2313709"/>
            <a:ext cx="5015346" cy="3990110"/>
          </a:xfrm>
          <a:prstGeom prst="rect">
            <a:avLst/>
          </a:prstGeom>
        </p:spPr>
      </p:pic>
    </p:spTree>
    <p:extLst>
      <p:ext uri="{BB962C8B-B14F-4D97-AF65-F5344CB8AC3E}">
        <p14:creationId xmlns:p14="http://schemas.microsoft.com/office/powerpoint/2010/main" val="13617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a:blip r:embed="rId3"/>
          <a:stretch>
            <a:fillRect/>
          </a:stretch>
        </p:blipFill>
        <p:spPr>
          <a:xfrm>
            <a:off x="3637993" y="2410692"/>
            <a:ext cx="4932218" cy="3491345"/>
          </a:xfrm>
          <a:prstGeom prst="rect">
            <a:avLst/>
          </a:prstGeom>
        </p:spPr>
      </p:pic>
    </p:spTree>
    <p:extLst>
      <p:ext uri="{BB962C8B-B14F-4D97-AF65-F5344CB8AC3E}">
        <p14:creationId xmlns:p14="http://schemas.microsoft.com/office/powerpoint/2010/main" val="3660585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442" t="1724" r="1062"/>
          <a:stretch/>
        </p:blipFill>
        <p:spPr>
          <a:xfrm>
            <a:off x="3879274" y="2258291"/>
            <a:ext cx="4752108" cy="3754582"/>
          </a:xfrm>
          <a:prstGeom prst="rect">
            <a:avLst/>
          </a:prstGeom>
        </p:spPr>
      </p:pic>
    </p:spTree>
    <p:extLst>
      <p:ext uri="{BB962C8B-B14F-4D97-AF65-F5344CB8AC3E}">
        <p14:creationId xmlns:p14="http://schemas.microsoft.com/office/powerpoint/2010/main" val="381335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400</Words>
  <Application>Microsoft Office PowerPoint</Application>
  <PresentationFormat>Widescreen</PresentationFormat>
  <Paragraphs>15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Aharoni</vt:lpstr>
      <vt:lpstr>Arial</vt:lpstr>
      <vt:lpstr>Calibri</vt:lpstr>
      <vt:lpstr>Calibri Light</vt:lpstr>
      <vt:lpstr>Candara</vt:lpstr>
      <vt:lpstr>Office Theme</vt:lpstr>
      <vt:lpstr>Evaluation of antimutagenic potential of Lagenaria siceraria, Desmodium gangeticum and Leucas aspera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11</cp:revision>
  <dcterms:created xsi:type="dcterms:W3CDTF">2019-03-11T09:12:10Z</dcterms:created>
  <dcterms:modified xsi:type="dcterms:W3CDTF">2019-03-15T11:14:33Z</dcterms:modified>
</cp:coreProperties>
</file>