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7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4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9734"/>
            <a:ext cx="12192000" cy="28323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Pre-Clinical Toxicological Evaluation of Rostellularia </a:t>
            </a: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diffusa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: Hematological, Biochemical and Histopathological Studies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5098778"/>
            <a:ext cx="12192000" cy="160682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ndara" panose="020E0502030303020204" pitchFamily="34" charset="0"/>
              </a:rPr>
              <a:t>Mohamed T S </a:t>
            </a:r>
            <a:r>
              <a:rPr lang="en-US" sz="3600" b="1" dirty="0" err="1">
                <a:latin typeface="Candara" panose="020E0502030303020204" pitchFamily="34" charset="0"/>
              </a:rPr>
              <a:t>Saleem</a:t>
            </a:r>
            <a:r>
              <a:rPr lang="en-US" sz="3600" b="1" dirty="0">
                <a:latin typeface="Candara" panose="020E0502030303020204" pitchFamily="34" charset="0"/>
              </a:rPr>
              <a:t>, </a:t>
            </a:r>
            <a:r>
              <a:rPr lang="en-US" sz="3600" b="1" dirty="0" err="1">
                <a:latin typeface="Candara" panose="020E0502030303020204" pitchFamily="34" charset="0"/>
              </a:rPr>
              <a:t>Chinni</a:t>
            </a:r>
            <a:r>
              <a:rPr lang="en-US" sz="3600" b="1" dirty="0">
                <a:latin typeface="Candara" panose="020E0502030303020204" pitchFamily="34" charset="0"/>
              </a:rPr>
              <a:t> </a:t>
            </a:r>
            <a:r>
              <a:rPr lang="en-US" sz="3600" b="1" dirty="0" err="1">
                <a:latin typeface="Candara" panose="020E0502030303020204" pitchFamily="34" charset="0"/>
              </a:rPr>
              <a:t>Krishnaiah</a:t>
            </a:r>
            <a:r>
              <a:rPr lang="en-US" sz="3600" b="1" dirty="0">
                <a:latin typeface="Candara" panose="020E0502030303020204" pitchFamily="34" charset="0"/>
              </a:rPr>
              <a:t> V, </a:t>
            </a:r>
            <a:r>
              <a:rPr lang="en-US" sz="3600" b="1" dirty="0" err="1">
                <a:latin typeface="Candara" panose="020E0502030303020204" pitchFamily="34" charset="0"/>
              </a:rPr>
              <a:t>Gannepureddy</a:t>
            </a:r>
            <a:r>
              <a:rPr lang="en-US" sz="3600" b="1" dirty="0">
                <a:latin typeface="Candara" panose="020E0502030303020204" pitchFamily="34" charset="0"/>
              </a:rPr>
              <a:t> </a:t>
            </a:r>
            <a:r>
              <a:rPr lang="en-US" sz="3600" b="1" dirty="0" err="1">
                <a:latin typeface="Candara" panose="020E0502030303020204" pitchFamily="34" charset="0"/>
              </a:rPr>
              <a:t>Soumya</a:t>
            </a:r>
            <a:r>
              <a:rPr lang="en-US" sz="3600" b="1" dirty="0">
                <a:latin typeface="Candara" panose="020E0502030303020204" pitchFamily="34" charset="0"/>
              </a:rPr>
              <a:t>, </a:t>
            </a:r>
            <a:r>
              <a:rPr lang="en-US" sz="3600" b="1" dirty="0" err="1">
                <a:latin typeface="Candara" panose="020E0502030303020204" pitchFamily="34" charset="0"/>
              </a:rPr>
              <a:t>Sowjanya</a:t>
            </a:r>
            <a:r>
              <a:rPr lang="en-US" sz="3600" b="1" dirty="0">
                <a:latin typeface="Candara" panose="020E0502030303020204" pitchFamily="34" charset="0"/>
              </a:rPr>
              <a:t> </a:t>
            </a:r>
            <a:r>
              <a:rPr lang="en-US" sz="3600" b="1" dirty="0" err="1">
                <a:latin typeface="Candara" panose="020E0502030303020204" pitchFamily="34" charset="0"/>
              </a:rPr>
              <a:t>Burra</a:t>
            </a:r>
            <a:r>
              <a:rPr lang="en-US" sz="3600" b="1" dirty="0">
                <a:latin typeface="Candara" panose="020E0502030303020204" pitchFamily="34" charset="0"/>
              </a:rPr>
              <a:t>, </a:t>
            </a:r>
            <a:r>
              <a:rPr lang="en-US" sz="3600" b="1" dirty="0" err="1">
                <a:latin typeface="Candara" panose="020E0502030303020204" pitchFamily="34" charset="0"/>
              </a:rPr>
              <a:t>Shaik</a:t>
            </a:r>
            <a:r>
              <a:rPr lang="en-US" sz="3600" b="1" dirty="0">
                <a:latin typeface="Candara" panose="020E0502030303020204" pitchFamily="34" charset="0"/>
              </a:rPr>
              <a:t> Abdul </a:t>
            </a:r>
            <a:r>
              <a:rPr lang="en-US" sz="3600" b="1" dirty="0" err="1">
                <a:latin typeface="Candara" panose="020E0502030303020204" pitchFamily="34" charset="0"/>
              </a:rPr>
              <a:t>Hafeez</a:t>
            </a:r>
            <a:r>
              <a:rPr lang="en-US" sz="3600" b="1" dirty="0">
                <a:latin typeface="Candara" panose="020E0502030303020204" pitchFamily="34" charset="0"/>
              </a:rPr>
              <a:t>, </a:t>
            </a:r>
            <a:r>
              <a:rPr lang="en-US" sz="3600" b="1" dirty="0" err="1">
                <a:latin typeface="Candara" panose="020E0502030303020204" pitchFamily="34" charset="0"/>
              </a:rPr>
              <a:t>Repana</a:t>
            </a:r>
            <a:r>
              <a:rPr lang="en-US" sz="3600" b="1" dirty="0">
                <a:latin typeface="Candara" panose="020E0502030303020204" pitchFamily="34" charset="0"/>
              </a:rPr>
              <a:t> </a:t>
            </a:r>
            <a:r>
              <a:rPr lang="en-US" sz="3600" b="1" dirty="0" err="1">
                <a:latin typeface="Candara" panose="020E0502030303020204" pitchFamily="34" charset="0"/>
              </a:rPr>
              <a:t>Babu</a:t>
            </a:r>
            <a:r>
              <a:rPr lang="en-US" sz="3600" b="1" dirty="0">
                <a:latin typeface="Candara" panose="020E0502030303020204" pitchFamily="34" charset="0"/>
              </a:rPr>
              <a:t>, </a:t>
            </a:r>
            <a:r>
              <a:rPr lang="en-US" sz="3600" b="1" dirty="0" err="1">
                <a:latin typeface="Candara" panose="020E0502030303020204" pitchFamily="34" charset="0"/>
              </a:rPr>
              <a:t>Peddamoyana</a:t>
            </a:r>
            <a:r>
              <a:rPr lang="en-US" sz="3600" b="1" dirty="0">
                <a:latin typeface="Candara" panose="020E0502030303020204" pitchFamily="34" charset="0"/>
              </a:rPr>
              <a:t> Rajesh Kumar, </a:t>
            </a:r>
            <a:r>
              <a:rPr lang="en-US" sz="3600" b="1" dirty="0" err="1">
                <a:latin typeface="Candara" panose="020E0502030303020204" pitchFamily="34" charset="0"/>
              </a:rPr>
              <a:t>Gopinath</a:t>
            </a:r>
            <a:r>
              <a:rPr lang="en-US" sz="3600" b="1" dirty="0">
                <a:latin typeface="Candara" panose="020E0502030303020204" pitchFamily="34" charset="0"/>
              </a:rPr>
              <a:t> </a:t>
            </a:r>
            <a:r>
              <a:rPr lang="en-US" sz="3600" b="1" dirty="0" err="1">
                <a:latin typeface="Candara" panose="020E0502030303020204" pitchFamily="34" charset="0"/>
              </a:rPr>
              <a:t>Chakka</a:t>
            </a:r>
            <a:endParaRPr lang="en-US" sz="3600" b="1" dirty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4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721"/>
          </a:xfrm>
        </p:spPr>
        <p:txBody>
          <a:bodyPr>
            <a:normAutofit/>
          </a:bodyPr>
          <a:lstStyle/>
          <a:p>
            <a:pPr algn="just"/>
            <a:r>
              <a:rPr lang="en-US" b="1" u="sng" dirty="0" smtClean="0"/>
              <a:t>Background:</a:t>
            </a:r>
            <a:r>
              <a:rPr lang="en-US" b="1" dirty="0" smtClean="0"/>
              <a:t> </a:t>
            </a:r>
            <a:r>
              <a:rPr lang="en-US" i="1" dirty="0"/>
              <a:t>Rostellularia </a:t>
            </a:r>
            <a:r>
              <a:rPr lang="en-US" i="1" dirty="0" err="1"/>
              <a:t>diffusa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Willd</a:t>
            </a:r>
            <a:r>
              <a:rPr lang="en-US" dirty="0"/>
              <a:t>.) is a traditional herb belongs to </a:t>
            </a:r>
            <a:r>
              <a:rPr lang="en-US" dirty="0" err="1"/>
              <a:t>acanthaceae</a:t>
            </a:r>
            <a:r>
              <a:rPr lang="en-US" dirty="0"/>
              <a:t> family. The whole plants are used as brain tonic in traditional practice. There were no earlier reports on the safety assessment of </a:t>
            </a:r>
            <a:r>
              <a:rPr lang="en-US" i="1" dirty="0"/>
              <a:t>Rostellularia </a:t>
            </a:r>
            <a:r>
              <a:rPr lang="en-US" i="1" dirty="0" err="1" smtClean="0"/>
              <a:t>diffusa</a:t>
            </a:r>
            <a:r>
              <a:rPr lang="en-US" dirty="0" smtClean="0"/>
              <a:t>.</a:t>
            </a:r>
          </a:p>
          <a:p>
            <a:pPr algn="just"/>
            <a:r>
              <a:rPr lang="en-US" b="1" u="sng" dirty="0" smtClean="0"/>
              <a:t>Objective:</a:t>
            </a:r>
            <a:r>
              <a:rPr lang="en-US" dirty="0"/>
              <a:t> 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present study was undertaken to assess the safe use of this plant in traditional practice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algn="just"/>
            <a:r>
              <a:rPr lang="en-US" b="1" u="sng" dirty="0" smtClean="0"/>
              <a:t>Methods: </a:t>
            </a:r>
            <a:r>
              <a:rPr lang="en-US" dirty="0"/>
              <a:t>The acute oral toxicity study of hydro alcoholic extract of </a:t>
            </a:r>
            <a:r>
              <a:rPr lang="en-US" i="1" dirty="0"/>
              <a:t>Rostellularia </a:t>
            </a:r>
            <a:r>
              <a:rPr lang="en-US" i="1" dirty="0" err="1"/>
              <a:t>diffusa</a:t>
            </a:r>
            <a:r>
              <a:rPr lang="en-US" i="1" dirty="0"/>
              <a:t> </a:t>
            </a:r>
            <a:r>
              <a:rPr lang="en-US" dirty="0"/>
              <a:t>(AERD) was carried out as per the OECD guidelines 423 and the sub-acute toxicity was carried out at a dose of 150 mg/kg and 300 mg/kg as per OECD 407 guidelines in male and female </a:t>
            </a:r>
            <a:r>
              <a:rPr lang="en-US" dirty="0" smtClean="0"/>
              <a:t>rats.</a:t>
            </a:r>
            <a:endParaRPr lang="en-US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u="sng" dirty="0" smtClean="0"/>
              <a:t>Results:</a:t>
            </a:r>
            <a:r>
              <a:rPr lang="en-US" dirty="0"/>
              <a:t> </a:t>
            </a:r>
            <a:r>
              <a:rPr lang="en-US" dirty="0"/>
              <a:t>: Rats were administered up to 2000 mg/kg as a single dose orally not caused any signs of toxicity or mortality in rats. In sub-acute toxicity study in rats, AERD at two different daily doses of 150 and 300 mg/kg for 14 days did not cause any significant change including the hematological and biochemical parameters. Histopathological examinations showed normal architecture suggesting no morphological disturbances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algn="just"/>
            <a:r>
              <a:rPr lang="en-US" b="1" u="sng" dirty="0"/>
              <a:t>Conclusion:</a:t>
            </a:r>
            <a:r>
              <a:rPr lang="en-US" dirty="0"/>
              <a:t> </a:t>
            </a:r>
            <a:r>
              <a:rPr lang="en-US" dirty="0"/>
              <a:t>No deaths or any signs of toxicity was observed after oral administration in acute toxicity study up to a dose of 2000 mg/kg of AERD in rats and up to a dose of 300 mg/kg of AERD in sub-acute toxicity study in rats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8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KEYWORDS </a:t>
            </a:r>
          </a:p>
          <a:p>
            <a:r>
              <a:rPr lang="en-US" dirty="0"/>
              <a:t>Brain tonic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/>
              <a:t>Toxicity </a:t>
            </a:r>
            <a:r>
              <a:rPr lang="en-US" dirty="0" smtClean="0"/>
              <a:t>study,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i="1" dirty="0"/>
              <a:t>Rostellularia </a:t>
            </a:r>
            <a:r>
              <a:rPr lang="en-US" i="1" dirty="0" err="1"/>
              <a:t>diffusa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/>
              <a:t>Herbal </a:t>
            </a:r>
            <a:r>
              <a:rPr lang="en-US" dirty="0" smtClean="0"/>
              <a:t>medicine.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5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094" t="1418" r="672"/>
          <a:stretch/>
        </p:blipFill>
        <p:spPr>
          <a:xfrm>
            <a:off x="3408218" y="2701637"/>
            <a:ext cx="5098473" cy="313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2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299" t="819"/>
          <a:stretch/>
        </p:blipFill>
        <p:spPr>
          <a:xfrm>
            <a:off x="3505200" y="2230581"/>
            <a:ext cx="5043055" cy="386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8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9364" y="2424545"/>
            <a:ext cx="7229475" cy="311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3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84652" y="2854037"/>
            <a:ext cx="6438900" cy="267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0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825624"/>
            <a:ext cx="11973059" cy="49229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Based on the above findings, it has been concluded that the </a:t>
            </a:r>
            <a:r>
              <a:rPr lang="en-US" dirty="0" err="1"/>
              <a:t>hydroalcoholic</a:t>
            </a:r>
            <a:r>
              <a:rPr lang="en-US" dirty="0"/>
              <a:t> extract of plant </a:t>
            </a:r>
            <a:r>
              <a:rPr lang="en-US" i="1" dirty="0"/>
              <a:t>Rostellularia </a:t>
            </a:r>
            <a:r>
              <a:rPr lang="en-US" i="1" dirty="0" err="1"/>
              <a:t>diffusa</a:t>
            </a:r>
            <a:r>
              <a:rPr lang="en-US" i="1" dirty="0"/>
              <a:t> </a:t>
            </a:r>
            <a:r>
              <a:rPr lang="en-US" dirty="0"/>
              <a:t>seems to be nontoxic in animal model. Further, chronic toxicity studies want to be conduct to find out the </a:t>
            </a:r>
            <a:r>
              <a:rPr lang="en-US" dirty="0" err="1"/>
              <a:t>teratogenic</a:t>
            </a:r>
            <a:r>
              <a:rPr lang="en-US" dirty="0"/>
              <a:t> and carcinogenic safety profile of this plant.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70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147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Candara</vt:lpstr>
      <vt:lpstr>Office Theme</vt:lpstr>
      <vt:lpstr>Pre-Clinical Toxicological Evaluation of Rostellularia diffusa: Hematological, Biochemical and Histopathological Studies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Reporting Practices of ADR: An Observational Study</dc:title>
  <dc:creator>USER 1</dc:creator>
  <cp:lastModifiedBy>Salman</cp:lastModifiedBy>
  <cp:revision>6</cp:revision>
  <dcterms:created xsi:type="dcterms:W3CDTF">2019-03-11T09:12:10Z</dcterms:created>
  <dcterms:modified xsi:type="dcterms:W3CDTF">2019-03-14T07:42:57Z</dcterms:modified>
</cp:coreProperties>
</file>