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31831"/>
            <a:ext cx="12067309" cy="2351281"/>
          </a:xfrm>
        </p:spPr>
        <p:txBody>
          <a:bodyPr>
            <a:normAutofit/>
          </a:bodyPr>
          <a:lstStyle/>
          <a:p>
            <a:r>
              <a:rPr lang="en-US" sz="4800" dirty="0">
                <a:latin typeface="Aharoni" panose="02010803020104030203" pitchFamily="2" charset="-79"/>
                <a:cs typeface="Aharoni" panose="02010803020104030203" pitchFamily="2" charset="-79"/>
              </a:rPr>
              <a:t>Privileges of Pharmacists in Saudi Arabia: Drug Monitoring and Providing Education to Healthcare Professionals</a:t>
            </a:r>
          </a:p>
        </p:txBody>
      </p:sp>
      <p:sp>
        <p:nvSpPr>
          <p:cNvPr id="3" name="Subtitle 2"/>
          <p:cNvSpPr>
            <a:spLocks noGrp="1"/>
          </p:cNvSpPr>
          <p:nvPr>
            <p:ph type="subTitle" idx="1"/>
          </p:nvPr>
        </p:nvSpPr>
        <p:spPr>
          <a:xfrm>
            <a:off x="124691" y="4574792"/>
            <a:ext cx="11917055" cy="1684340"/>
          </a:xfrm>
        </p:spPr>
        <p:txBody>
          <a:bodyPr>
            <a:noAutofit/>
          </a:bodyPr>
          <a:lstStyle/>
          <a:p>
            <a:r>
              <a:rPr lang="en-US" sz="3200" b="1" dirty="0">
                <a:latin typeface="Candara" panose="020E0502030303020204" pitchFamily="34" charset="0"/>
              </a:rPr>
              <a:t>Faisal Al-</a:t>
            </a:r>
            <a:r>
              <a:rPr lang="en-US" sz="3200" b="1" dirty="0" err="1">
                <a:latin typeface="Candara" panose="020E0502030303020204" pitchFamily="34" charset="0"/>
              </a:rPr>
              <a:t>Otaibi</a:t>
            </a:r>
            <a:r>
              <a:rPr lang="en-US" sz="3200" b="1" dirty="0">
                <a:latin typeface="Candara" panose="020E0502030303020204" pitchFamily="34" charset="0"/>
              </a:rPr>
              <a:t>, Mohamed </a:t>
            </a:r>
            <a:r>
              <a:rPr lang="en-US" sz="3200" b="1" dirty="0" err="1">
                <a:latin typeface="Candara" panose="020E0502030303020204" pitchFamily="34" charset="0"/>
              </a:rPr>
              <a:t>Soliman</a:t>
            </a:r>
            <a:r>
              <a:rPr lang="en-US" sz="3200" b="1" dirty="0">
                <a:latin typeface="Candara" panose="020E0502030303020204" pitchFamily="34" charset="0"/>
              </a:rPr>
              <a:t> Imam, </a:t>
            </a:r>
            <a:r>
              <a:rPr lang="en-US" sz="3200" b="1" dirty="0" err="1">
                <a:latin typeface="Candara" panose="020E0502030303020204" pitchFamily="34" charset="0"/>
              </a:rPr>
              <a:t>Randa</a:t>
            </a:r>
            <a:r>
              <a:rPr lang="en-US" sz="3200" b="1" dirty="0">
                <a:latin typeface="Candara" panose="020E0502030303020204" pitchFamily="34" charset="0"/>
              </a:rPr>
              <a:t> Mansour Abdel-</a:t>
            </a:r>
            <a:r>
              <a:rPr lang="en-US" sz="3200" b="1" dirty="0" err="1">
                <a:latin typeface="Candara" panose="020E0502030303020204" pitchFamily="34" charset="0"/>
              </a:rPr>
              <a:t>Sattar</a:t>
            </a:r>
            <a:r>
              <a:rPr lang="en-US" sz="3200" b="1" dirty="0">
                <a:latin typeface="Candara" panose="020E0502030303020204" pitchFamily="34" charset="0"/>
              </a:rPr>
              <a:t> Ahmed, </a:t>
            </a:r>
            <a:r>
              <a:rPr lang="en-US" sz="3200" b="1" dirty="0" err="1">
                <a:latin typeface="Candara" panose="020E0502030303020204" pitchFamily="34" charset="0"/>
              </a:rPr>
              <a:t>Amsha</a:t>
            </a:r>
            <a:r>
              <a:rPr lang="en-US" sz="3200" b="1" dirty="0">
                <a:latin typeface="Candara" panose="020E0502030303020204" pitchFamily="34" charset="0"/>
              </a:rPr>
              <a:t> </a:t>
            </a:r>
            <a:r>
              <a:rPr lang="en-US" sz="3200" b="1" dirty="0" err="1">
                <a:latin typeface="Candara" panose="020E0502030303020204" pitchFamily="34" charset="0"/>
              </a:rPr>
              <a:t>Alotaibi</a:t>
            </a:r>
            <a:r>
              <a:rPr lang="en-US" sz="3200" b="1" dirty="0">
                <a:latin typeface="Candara" panose="020E0502030303020204" pitchFamily="34" charset="0"/>
              </a:rPr>
              <a:t>, </a:t>
            </a:r>
            <a:r>
              <a:rPr lang="en-US" sz="3200" b="1" dirty="0" err="1">
                <a:latin typeface="Candara" panose="020E0502030303020204" pitchFamily="34" charset="0"/>
              </a:rPr>
              <a:t>Asma</a:t>
            </a:r>
            <a:r>
              <a:rPr lang="en-US" sz="3200" b="1" dirty="0">
                <a:latin typeface="Candara" panose="020E0502030303020204" pitchFamily="34" charset="0"/>
              </a:rPr>
              <a:t> </a:t>
            </a:r>
            <a:r>
              <a:rPr lang="en-US" sz="3200" b="1" dirty="0" err="1">
                <a:latin typeface="Candara" panose="020E0502030303020204" pitchFamily="34" charset="0"/>
              </a:rPr>
              <a:t>Alotaibi</a:t>
            </a:r>
            <a:r>
              <a:rPr lang="en-US" sz="3200" b="1" dirty="0">
                <a:latin typeface="Candara" panose="020E0502030303020204" pitchFamily="34" charset="0"/>
              </a:rPr>
              <a:t>, </a:t>
            </a:r>
            <a:r>
              <a:rPr lang="en-US" sz="3200" b="1" dirty="0" err="1">
                <a:latin typeface="Candara" panose="020E0502030303020204" pitchFamily="34" charset="0"/>
              </a:rPr>
              <a:t>Amal</a:t>
            </a:r>
            <a:r>
              <a:rPr lang="en-US" sz="3200" b="1" dirty="0">
                <a:latin typeface="Candara" panose="020E0502030303020204" pitchFamily="34" charset="0"/>
              </a:rPr>
              <a:t> </a:t>
            </a:r>
            <a:r>
              <a:rPr lang="en-US" sz="3200" b="1" dirty="0" err="1">
                <a:latin typeface="Candara" panose="020E0502030303020204" pitchFamily="34" charset="0"/>
              </a:rPr>
              <a:t>Alotaibi</a:t>
            </a:r>
            <a:r>
              <a:rPr lang="en-US" sz="3200" b="1" dirty="0">
                <a:latin typeface="Candara" panose="020E0502030303020204" pitchFamily="34" charset="0"/>
              </a:rPr>
              <a:t>, </a:t>
            </a:r>
            <a:r>
              <a:rPr lang="en-US" sz="3200" b="1" dirty="0" err="1">
                <a:latin typeface="Candara" panose="020E0502030303020204" pitchFamily="34" charset="0"/>
              </a:rPr>
              <a:t>Wesam</a:t>
            </a:r>
            <a:r>
              <a:rPr lang="en-US" sz="3200" b="1" dirty="0">
                <a:latin typeface="Candara" panose="020E0502030303020204" pitchFamily="34" charset="0"/>
              </a:rPr>
              <a:t> </a:t>
            </a:r>
            <a:r>
              <a:rPr lang="en-US" sz="3200" b="1" dirty="0" err="1">
                <a:latin typeface="Candara" panose="020E0502030303020204" pitchFamily="34" charset="0"/>
              </a:rPr>
              <a:t>Alsuwaid</a:t>
            </a:r>
            <a:r>
              <a:rPr lang="en-US" sz="3200" b="1" dirty="0">
                <a:latin typeface="Candara" panose="020E0502030303020204" pitchFamily="34" charset="0"/>
              </a:rPr>
              <a:t>, Yousef Ahmed </a:t>
            </a:r>
            <a:r>
              <a:rPr lang="en-US" sz="3200" b="1" dirty="0" err="1">
                <a:latin typeface="Candara" panose="020E0502030303020204" pitchFamily="34" charset="0"/>
              </a:rPr>
              <a:t>Alomi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1"/>
            <a:ext cx="11629623" cy="4717375"/>
          </a:xfrm>
        </p:spPr>
        <p:txBody>
          <a:bodyPr>
            <a:noAutofit/>
          </a:bodyPr>
          <a:lstStyle/>
          <a:p>
            <a:pPr algn="just"/>
            <a:r>
              <a:rPr lang="en-US" sz="2150" b="1" u="sng" dirty="0"/>
              <a:t>Objectives:</a:t>
            </a:r>
            <a:r>
              <a:rPr lang="en-US" sz="2150" b="1" dirty="0" smtClean="0"/>
              <a:t> </a:t>
            </a:r>
            <a:r>
              <a:rPr lang="en-US" sz="2200" dirty="0" smtClean="0"/>
              <a:t>To </a:t>
            </a:r>
            <a:r>
              <a:rPr lang="en-US" sz="2200" dirty="0"/>
              <a:t>explore the privileges of pharmacists with regard to the drug monitoring and providing education to healthcare professionals in Saudi Arabia</a:t>
            </a:r>
            <a:r>
              <a:rPr lang="en-US" sz="2200" dirty="0" smtClean="0"/>
              <a:t>.</a:t>
            </a:r>
            <a:endParaRPr lang="en-US" sz="2200" dirty="0" smtClean="0"/>
          </a:p>
          <a:p>
            <a:pPr algn="just"/>
            <a:r>
              <a:rPr lang="en-US" sz="2150" b="1" u="sng" dirty="0" smtClean="0"/>
              <a:t>Methods: </a:t>
            </a:r>
            <a:r>
              <a:rPr lang="en-US" sz="2200" dirty="0" smtClean="0"/>
              <a:t>This </a:t>
            </a:r>
            <a:r>
              <a:rPr lang="en-US" sz="2200" dirty="0"/>
              <a:t>is a 4-month cross-sectional </a:t>
            </a:r>
            <a:r>
              <a:rPr lang="en-US" sz="2200" dirty="0" err="1"/>
              <a:t>sur¬vey</a:t>
            </a:r>
            <a:r>
              <a:rPr lang="en-US" sz="2200" dirty="0"/>
              <a:t> regarding drug monitoring and providing education to healthcare professionals in Saudi Arabia. The study consisted of two parts: the first part collected demographic information and the second part </a:t>
            </a:r>
            <a:r>
              <a:rPr lang="en-US" sz="2200" dirty="0" err="1"/>
              <a:t>com¬prised</a:t>
            </a:r>
            <a:r>
              <a:rPr lang="en-US" sz="2200" dirty="0"/>
              <a:t> a questionnaire with 28 questions divided into 4 domains. The questions were derived from </a:t>
            </a:r>
            <a:r>
              <a:rPr lang="en-US" sz="2200" dirty="0" err="1"/>
              <a:t>pre¬vious</a:t>
            </a:r>
            <a:r>
              <a:rPr lang="en-US" sz="2200" dirty="0"/>
              <a:t> literature and from the regulatory standards of the American Society of Health-System </a:t>
            </a:r>
            <a:r>
              <a:rPr lang="en-US" sz="2200" dirty="0" err="1"/>
              <a:t>Pharma¬cists</a:t>
            </a:r>
            <a:r>
              <a:rPr lang="en-US" sz="2200" dirty="0"/>
              <a:t> (ASHP). The four domains were as follows: management and resources, pharmacist prescribing and therapeutic interchange, clinical and administration privilege and drug monitoring and healthcare education. The responses were obtained using a 5-point </a:t>
            </a:r>
            <a:r>
              <a:rPr lang="en-US" sz="2200" dirty="0" err="1"/>
              <a:t>Likert</a:t>
            </a:r>
            <a:r>
              <a:rPr lang="en-US" sz="2200" dirty="0"/>
              <a:t> response scale system with close- and open-ended questions. The survey questionnaire was distributed in an electronic format to the director of pharmacy. In this study, we analyzed pharmacist’s privilege with regard to drug monitoring and the education of healthcare providers. All data were obtained through the Survey Monkey system. </a:t>
            </a:r>
            <a:endParaRPr lang="en-US" sz="22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1718" y="1868163"/>
            <a:ext cx="11848563" cy="4560346"/>
          </a:xfrm>
        </p:spPr>
        <p:txBody>
          <a:bodyPr>
            <a:noAutofit/>
          </a:bodyPr>
          <a:lstStyle/>
          <a:p>
            <a:pPr algn="just"/>
            <a:r>
              <a:rPr lang="en-US" sz="2050" b="1" u="sng" dirty="0" smtClean="0"/>
              <a:t>Results:</a:t>
            </a:r>
            <a:r>
              <a:rPr lang="en-US" sz="2050" dirty="0"/>
              <a:t> </a:t>
            </a:r>
            <a:r>
              <a:rPr lang="en-US" sz="2200" dirty="0" smtClean="0"/>
              <a:t>The </a:t>
            </a:r>
            <a:r>
              <a:rPr lang="en-US" sz="2200" dirty="0"/>
              <a:t>survey was distributed to 36 hospitals. Most of the pharmacist’s privilege in drug monitoring and documentation of the clinical impact and cost avoidance was related to patient counseling (90.63%), adverse drug reactions (88.24%) and drug quality reporting (87.50%). Most of the candidates were students from Diploma in Pharmacy (50.00%) followed by (47.22%) pharmacy student and (44.44%) pharmacy technician. Majority of the pharmacists having privileges in providing education and training was available for pharmacists and clinical pharmacists. Finally, pharmacy technicians delivered most of the education and training to general physicians, nurses and specialist physicians</a:t>
            </a:r>
            <a:r>
              <a:rPr lang="en-US" sz="2200" dirty="0" smtClean="0"/>
              <a:t>.</a:t>
            </a:r>
          </a:p>
          <a:p>
            <a:pPr algn="just"/>
            <a:r>
              <a:rPr lang="en-US" sz="2050" b="1" u="sng" dirty="0" smtClean="0"/>
              <a:t>Conclusion</a:t>
            </a:r>
            <a:r>
              <a:rPr lang="en-US" sz="2050" b="1" u="sng" dirty="0"/>
              <a:t>:</a:t>
            </a:r>
            <a:r>
              <a:rPr lang="en-US" sz="2050" dirty="0"/>
              <a:t> </a:t>
            </a:r>
            <a:r>
              <a:rPr lang="en-US" sz="2200" dirty="0"/>
              <a:t>In Saudi Arabia, privileges of a pharmacist with regard to drug monitoring do not exist in various departments of hospitals such as neonates, pediatrics and geriatrics patients. Regular and clinical pharmacists had most of the privileges in providing education and training to the healthcare professionals and few of the healthcare professionals received education and training by the pharmacists. Therefore, there is an increasing demand of a comprehensive awareness program about privileges of a pharmacist in the Kingdom of Saudi Arabia.</a:t>
            </a:r>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Privileges, </a:t>
            </a:r>
            <a:endParaRPr lang="en-US" dirty="0" smtClean="0"/>
          </a:p>
          <a:p>
            <a:r>
              <a:rPr lang="en-US" dirty="0"/>
              <a:t>Pharmacists, </a:t>
            </a:r>
            <a:endParaRPr lang="en-US" dirty="0" smtClean="0"/>
          </a:p>
          <a:p>
            <a:r>
              <a:rPr lang="en-US" dirty="0"/>
              <a:t>Drug </a:t>
            </a:r>
            <a:r>
              <a:rPr lang="en-US" dirty="0" smtClean="0"/>
              <a:t>Monitoring</a:t>
            </a:r>
          </a:p>
          <a:p>
            <a:r>
              <a:rPr lang="en-US" dirty="0"/>
              <a:t>Education</a:t>
            </a:r>
            <a:r>
              <a:rPr lang="en-US" dirty="0" smtClean="0"/>
              <a:t>,</a:t>
            </a:r>
          </a:p>
          <a:p>
            <a:r>
              <a:rPr lang="en-US" dirty="0"/>
              <a:t>Healthcare</a:t>
            </a:r>
            <a:r>
              <a:rPr lang="en-US" dirty="0" smtClean="0"/>
              <a:t>,</a:t>
            </a:r>
          </a:p>
          <a:p>
            <a:r>
              <a:rPr lang="en-US" dirty="0"/>
              <a:t>Professionals</a:t>
            </a:r>
            <a:r>
              <a:rPr lang="en-US" dirty="0" smtClean="0"/>
              <a:t>,</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6" name="Picture 5"/>
          <p:cNvPicPr>
            <a:picLocks noChangeAspect="1"/>
          </p:cNvPicPr>
          <p:nvPr/>
        </p:nvPicPr>
        <p:blipFill>
          <a:blip r:embed="rId3"/>
          <a:stretch>
            <a:fillRect/>
          </a:stretch>
        </p:blipFill>
        <p:spPr>
          <a:xfrm>
            <a:off x="838200" y="2293792"/>
            <a:ext cx="10647218" cy="3289589"/>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734292" y="2065136"/>
            <a:ext cx="10806544" cy="4113991"/>
          </a:xfrm>
          <a:prstGeom prst="rect">
            <a:avLst/>
          </a:prstGeom>
        </p:spPr>
      </p:pic>
    </p:spTree>
    <p:extLst>
      <p:ext uri="{BB962C8B-B14F-4D97-AF65-F5344CB8AC3E}">
        <p14:creationId xmlns:p14="http://schemas.microsoft.com/office/powerpoint/2010/main" val="246925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Two-thirds of the privileges of the pharmacist is given to monitoring drug therapy and one-third on education and training in the KSA. </a:t>
            </a:r>
            <a:r>
              <a:rPr lang="en-US" sz="2600" dirty="0" smtClean="0"/>
              <a:t>Majority </a:t>
            </a:r>
            <a:r>
              <a:rPr lang="en-US" sz="2600" dirty="0"/>
              <a:t>of the privilege related to drug therapy monitoring activities were common with few improvements. Further studies should target a </a:t>
            </a:r>
            <a:r>
              <a:rPr lang="en-US" sz="2600" dirty="0" smtClean="0"/>
              <a:t>comprehensive </a:t>
            </a:r>
            <a:r>
              <a:rPr lang="en-US" sz="2600" dirty="0"/>
              <a:t>review of pharmacist’s privilege with regard to drug therapy monitoring and education and training in KSA.</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421</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Privileges of Pharmacists in Saudi Arabia: Drug Monitoring and Providing Education to Healthcare Professionals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Admin</cp:lastModifiedBy>
  <cp:revision>36</cp:revision>
  <dcterms:created xsi:type="dcterms:W3CDTF">2019-03-11T09:12:10Z</dcterms:created>
  <dcterms:modified xsi:type="dcterms:W3CDTF">2020-03-12T05:45:39Z</dcterms:modified>
</cp:coreProperties>
</file>