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12-Mar-20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12-Mar-20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12-Mar-20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12-Mar-20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12-Mar-20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931831"/>
            <a:ext cx="12067309" cy="2351281"/>
          </a:xfrm>
        </p:spPr>
        <p:txBody>
          <a:bodyPr>
            <a:normAutofit/>
          </a:bodyPr>
          <a:lstStyle/>
          <a:p>
            <a:r>
              <a:rPr lang="en-US" sz="5300" dirty="0">
                <a:latin typeface="Aharoni" panose="02010803020104030203" pitchFamily="2" charset="-79"/>
                <a:cs typeface="Aharoni" panose="02010803020104030203" pitchFamily="2" charset="-79"/>
              </a:rPr>
              <a:t>Practice and Perception of Pharmacist Intervention Documentation in Saudi Arabia</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574792"/>
            <a:ext cx="11917055" cy="1684340"/>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Elaf</a:t>
            </a:r>
            <a:r>
              <a:rPr lang="en-US" sz="3200" b="1" dirty="0">
                <a:latin typeface="Candara" panose="020E0502030303020204" pitchFamily="34" charset="0"/>
              </a:rPr>
              <a:t> </a:t>
            </a:r>
            <a:r>
              <a:rPr lang="en-US" sz="3200" b="1" dirty="0" err="1">
                <a:latin typeface="Candara" panose="020E0502030303020204" pitchFamily="34" charset="0"/>
              </a:rPr>
              <a:t>Mohamad</a:t>
            </a:r>
            <a:r>
              <a:rPr lang="en-US" sz="3200" b="1" dirty="0">
                <a:latin typeface="Candara" panose="020E0502030303020204" pitchFamily="34" charset="0"/>
              </a:rPr>
              <a:t> </a:t>
            </a:r>
            <a:r>
              <a:rPr lang="en-US" sz="3200" b="1" dirty="0" err="1">
                <a:latin typeface="Candara" panose="020E0502030303020204" pitchFamily="34" charset="0"/>
              </a:rPr>
              <a:t>Faraj</a:t>
            </a:r>
            <a:r>
              <a:rPr lang="en-US" sz="3200" b="1" dirty="0" smtClean="0">
                <a:latin typeface="Candara" panose="020E0502030303020204" pitchFamily="34" charset="0"/>
              </a:rPr>
              <a:t>,</a:t>
            </a:r>
          </a:p>
          <a:p>
            <a:r>
              <a:rPr lang="en-US" sz="3200" b="1" dirty="0" err="1">
                <a:latin typeface="Candara" panose="020E0502030303020204" pitchFamily="34" charset="0"/>
              </a:rPr>
              <a:t>Asma</a:t>
            </a:r>
            <a:r>
              <a:rPr lang="en-US" sz="3200" b="1" dirty="0">
                <a:latin typeface="Candara" panose="020E0502030303020204" pitchFamily="34" charset="0"/>
              </a:rPr>
              <a:t> Al-</a:t>
            </a:r>
            <a:r>
              <a:rPr lang="en-US" sz="3200" b="1" dirty="0" err="1">
                <a:latin typeface="Candara" panose="020E0502030303020204" pitchFamily="34" charset="0"/>
              </a:rPr>
              <a:t>Dosari</a:t>
            </a:r>
            <a:r>
              <a:rPr lang="en-US" sz="3200" b="1" dirty="0">
                <a:latin typeface="Candara" panose="020E0502030303020204" pitchFamily="34" charset="0"/>
              </a:rPr>
              <a:t>, </a:t>
            </a:r>
            <a:r>
              <a:rPr lang="en-US" sz="3200" b="1" dirty="0" err="1">
                <a:latin typeface="Candara" panose="020E0502030303020204" pitchFamily="34" charset="0"/>
              </a:rPr>
              <a:t>Asmaa</a:t>
            </a:r>
            <a:r>
              <a:rPr lang="en-US" sz="3200" b="1" dirty="0">
                <a:latin typeface="Candara" panose="020E0502030303020204" pitchFamily="34" charset="0"/>
              </a:rPr>
              <a:t> Al-</a:t>
            </a:r>
            <a:r>
              <a:rPr lang="en-US" sz="3200" b="1" dirty="0" err="1">
                <a:latin typeface="Candara" panose="020E0502030303020204" pitchFamily="34" charset="0"/>
              </a:rPr>
              <a:t>Fifi</a:t>
            </a:r>
            <a:r>
              <a:rPr lang="en-US" sz="3200" b="1" dirty="0">
                <a:latin typeface="Candara" panose="020E0502030303020204" pitchFamily="34" charset="0"/>
              </a:rPr>
              <a:t>, </a:t>
            </a:r>
            <a:r>
              <a:rPr lang="en-US" sz="3200" b="1" dirty="0" err="1">
                <a:latin typeface="Candara" panose="020E0502030303020204" pitchFamily="34" charset="0"/>
              </a:rPr>
              <a:t>Razan</a:t>
            </a:r>
            <a:r>
              <a:rPr lang="en-US" sz="3200" b="1" dirty="0">
                <a:latin typeface="Candara" panose="020E0502030303020204" pitchFamily="34" charset="0"/>
              </a:rPr>
              <a:t> Al-</a:t>
            </a:r>
            <a:r>
              <a:rPr lang="en-US" sz="3200" b="1" dirty="0" err="1">
                <a:latin typeface="Candara" panose="020E0502030303020204" pitchFamily="34" charset="0"/>
              </a:rPr>
              <a:t>Dossari</a:t>
            </a:r>
            <a:r>
              <a:rPr lang="en-US" sz="3200" b="1" dirty="0">
                <a:latin typeface="Candara" panose="020E0502030303020204" pitchFamily="34" charset="0"/>
              </a:rPr>
              <a:t>, </a:t>
            </a:r>
            <a:endParaRPr lang="en-US" sz="3200" b="1" dirty="0" smtClean="0">
              <a:latin typeface="Candara" panose="020E0502030303020204" pitchFamily="34" charset="0"/>
            </a:endParaRPr>
          </a:p>
          <a:p>
            <a:r>
              <a:rPr lang="en-US" sz="3200" b="1" dirty="0" err="1">
                <a:latin typeface="Candara" panose="020E0502030303020204" pitchFamily="34" charset="0"/>
              </a:rPr>
              <a:t>Haya</a:t>
            </a:r>
            <a:r>
              <a:rPr lang="en-US" sz="3200" b="1" dirty="0">
                <a:latin typeface="Candara" panose="020E0502030303020204" pitchFamily="34" charset="0"/>
              </a:rPr>
              <a:t> </a:t>
            </a:r>
            <a:r>
              <a:rPr lang="en-US" sz="3200" b="1" dirty="0" err="1">
                <a:latin typeface="Candara" panose="020E0502030303020204" pitchFamily="34" charset="0"/>
              </a:rPr>
              <a:t>Fahad</a:t>
            </a:r>
            <a:r>
              <a:rPr lang="en-US" sz="3200" b="1" dirty="0">
                <a:latin typeface="Candara" panose="020E0502030303020204" pitchFamily="34" charset="0"/>
              </a:rPr>
              <a:t> bin Omar, Huda Al-</a:t>
            </a:r>
            <a:r>
              <a:rPr lang="en-US" sz="3200" b="1" dirty="0" err="1">
                <a:latin typeface="Candara" panose="020E0502030303020204" pitchFamily="34" charset="0"/>
              </a:rPr>
              <a:t>Jaziri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218612"/>
          </a:xfrm>
        </p:spPr>
        <p:txBody>
          <a:bodyPr>
            <a:noAutofit/>
          </a:bodyPr>
          <a:lstStyle/>
          <a:p>
            <a:pPr algn="just"/>
            <a:r>
              <a:rPr lang="en-US" sz="1850" b="1" u="sng" dirty="0"/>
              <a:t>Objectives:</a:t>
            </a:r>
            <a:r>
              <a:rPr lang="en-US" sz="1850" b="1" dirty="0" smtClean="0"/>
              <a:t> </a:t>
            </a:r>
            <a:r>
              <a:rPr lang="en-US" sz="1850" dirty="0"/>
              <a:t>To explore the practice and perceptions of pharmacist intervention documentation in the Kingdom of Saudi Arabia</a:t>
            </a:r>
            <a:r>
              <a:rPr lang="en-US" sz="1850" dirty="0" smtClean="0"/>
              <a:t>.</a:t>
            </a:r>
          </a:p>
          <a:p>
            <a:pPr algn="just"/>
            <a:r>
              <a:rPr lang="en-US" sz="1850" b="1" u="sng" dirty="0" smtClean="0"/>
              <a:t>Methods:</a:t>
            </a:r>
            <a:r>
              <a:rPr lang="en-US" sz="1850" b="1" dirty="0" smtClean="0"/>
              <a:t> </a:t>
            </a:r>
            <a:r>
              <a:rPr lang="en-US" sz="1850" dirty="0" smtClean="0"/>
              <a:t>This </a:t>
            </a:r>
            <a:r>
              <a:rPr lang="en-US" sz="1850" dirty="0"/>
              <a:t>is a 4-month cross-sectional self-administered survey of documentation of pharmacist intervention. The study consisted of two parts: the first part collected demographic information and the second part comprised of a questionnaire with a total of 18 </a:t>
            </a:r>
            <a:r>
              <a:rPr lang="en-US" sz="1850" dirty="0" err="1"/>
              <a:t>ques¬tions</a:t>
            </a:r>
            <a:r>
              <a:rPr lang="en-US" sz="1850" dirty="0"/>
              <a:t>. There were domains: pharmacist intervention documentation elements, documentation of </a:t>
            </a:r>
            <a:r>
              <a:rPr lang="en-US" sz="1850" dirty="0" err="1"/>
              <a:t>clini¬cal</a:t>
            </a:r>
            <a:r>
              <a:rPr lang="en-US" sz="1850" dirty="0"/>
              <a:t> impact and cost avoidance, the perception of pharmacist intervention and the barrier of pharmacist intervention documentation. All kinds of pharmacist professionals were included in the survey. We used 5-point </a:t>
            </a:r>
            <a:r>
              <a:rPr lang="en-US" sz="1850" dirty="0" err="1"/>
              <a:t>Likert</a:t>
            </a:r>
            <a:r>
              <a:rPr lang="en-US" sz="1850" dirty="0"/>
              <a:t> response scale system to obtain responses. There were open and close-ended questions. The survey was distributed in an electronic format through the social media (</a:t>
            </a:r>
            <a:r>
              <a:rPr lang="en-US" sz="1850" dirty="0" err="1"/>
              <a:t>WhatsApp</a:t>
            </a:r>
            <a:r>
              <a:rPr lang="en-US" sz="1850" dirty="0"/>
              <a:t> and others) to more than 1000 pharmacist professionals across the Kingdom of Saudi Arabia. The data were obtained through the Survey Monkey system. </a:t>
            </a:r>
            <a:endParaRPr lang="en-US" sz="185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12745"/>
            <a:ext cx="11848563" cy="5253073"/>
          </a:xfrm>
        </p:spPr>
        <p:txBody>
          <a:bodyPr>
            <a:noAutofit/>
          </a:bodyPr>
          <a:lstStyle/>
          <a:p>
            <a:pPr algn="just"/>
            <a:r>
              <a:rPr lang="en-US" sz="1850" b="1" u="sng" dirty="0"/>
              <a:t>Results:</a:t>
            </a:r>
            <a:r>
              <a:rPr lang="en-US" sz="1850" dirty="0"/>
              <a:t> </a:t>
            </a:r>
            <a:r>
              <a:rPr lang="en-US" sz="1850" dirty="0"/>
              <a:t>A total of 128 pharmacists responded to the questionnaire. Of them, 106 (82.81%) were Saudi and 22 (17.19%) were non-Saudi pharmacists. </a:t>
            </a:r>
            <a:r>
              <a:rPr lang="en-US" sz="1850" dirty="0" smtClean="0"/>
              <a:t>Majority </a:t>
            </a:r>
            <a:r>
              <a:rPr lang="en-US" sz="1850" dirty="0"/>
              <a:t>of the responders were in the age group of 25–34 years and 35–44 years (44.53% and 25.00%, respectively). Most of the responders had obtained their Bachelor of Science in Pharmacy degree (40 (31.25%)) and Diploma in Pharmacy (33 (25.78%)) with the majority of pharmacists (112 (87.50%)) not having accreditation for the Board of Pharmaceutical Specialty. Most of the pharmacist-reported </a:t>
            </a:r>
            <a:r>
              <a:rPr lang="en-US" sz="1850" dirty="0" smtClean="0"/>
              <a:t>intervention </a:t>
            </a:r>
            <a:r>
              <a:rPr lang="en-US" sz="1850" dirty="0"/>
              <a:t>items was for brief description of the intervention (94.49 %), date of intervention (93.75%) and pharmacist’s name/identification (93.70%), whereas least reported items was the effect of cost-saving (45.57%), time spent on providing intervention (51.61%) and drug therapeutic classification (65.73%). Most of the documentation of clinical impact and cost avoidance were related to the general </a:t>
            </a:r>
            <a:r>
              <a:rPr lang="en-US" sz="1850" dirty="0" smtClean="0"/>
              <a:t>pharmacist </a:t>
            </a:r>
            <a:r>
              <a:rPr lang="en-US" sz="1850" dirty="0"/>
              <a:t>intervention (75.78%), adverse drug reaction (72.66%) and drug quality reporting (72.22%). Most of the barriers that prevent documentation of pharmacist intervention was lack of time (98 (76.56%)) followed by the statement “there is no system for pharmacist intervention” (43 (33.59%)) and “the analysis of pharmacist intervention does not exist” (41 (32.03%)). </a:t>
            </a:r>
            <a:endParaRPr lang="en-US" sz="1850" dirty="0" smtClean="0"/>
          </a:p>
          <a:p>
            <a:pPr algn="just"/>
            <a:r>
              <a:rPr lang="en-US" sz="1850" b="1" u="sng" dirty="0"/>
              <a:t>Conclusion:</a:t>
            </a:r>
            <a:r>
              <a:rPr lang="en-US" sz="1850" dirty="0"/>
              <a:t> </a:t>
            </a:r>
            <a:r>
              <a:rPr lang="en-US" sz="1850" dirty="0"/>
              <a:t>Half of the responder’s showed compliance with the practice of pharmacist intervention documentation in the Kingdom of Saudi Arabia. The clinical impact and cost avoidance impact of the pharmacist does not adhere to the documentation with half of the responders. The electronic documentations of pharmacist intervention presented with half of the responders. We recommend to remove the barriers and encourage the pharmacist to carry out documentation. This will improve the system and will improve the clinical and economic benefit of the pharmacist in the Kingdom of Saudi Arabia.</a:t>
            </a:r>
            <a:endParaRPr lang="en-US" sz="185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a:t>Practice, </a:t>
            </a:r>
            <a:endParaRPr lang="en-US" dirty="0"/>
          </a:p>
          <a:p>
            <a:r>
              <a:rPr lang="en-US" dirty="0"/>
              <a:t>Perception Pharmacist, </a:t>
            </a:r>
            <a:endParaRPr lang="en-US" dirty="0"/>
          </a:p>
          <a:p>
            <a:r>
              <a:rPr lang="en-US" dirty="0"/>
              <a:t>Intervention, </a:t>
            </a:r>
            <a:endParaRPr lang="en-US" dirty="0"/>
          </a:p>
          <a:p>
            <a:r>
              <a:rPr lang="en-US" dirty="0"/>
              <a:t>Documentation, </a:t>
            </a:r>
            <a:endParaRPr lang="en-US" dirty="0"/>
          </a:p>
          <a:p>
            <a:r>
              <a:rPr lang="en-US" dirty="0"/>
              <a:t>Saudi </a:t>
            </a:r>
            <a:r>
              <a:rPr lang="en-US" dirty="0" smtClean="0"/>
              <a:t>Arabia</a:t>
            </a:r>
            <a:r>
              <a:rPr lang="en-US" dirty="0"/>
              <a:t>.</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Picture 7"/>
          <p:cNvPicPr>
            <a:picLocks noChangeAspect="1"/>
          </p:cNvPicPr>
          <p:nvPr/>
        </p:nvPicPr>
        <p:blipFill>
          <a:blip r:embed="rId2"/>
          <a:stretch>
            <a:fillRect/>
          </a:stretch>
        </p:blipFill>
        <p:spPr>
          <a:xfrm>
            <a:off x="0" y="-1"/>
            <a:ext cx="12208204" cy="1700011"/>
          </a:xfrm>
          <a:prstGeom prst="rect">
            <a:avLst/>
          </a:prstGeom>
        </p:spPr>
      </p:pic>
      <p:pic>
        <p:nvPicPr>
          <p:cNvPr id="3" name="Picture 2"/>
          <p:cNvPicPr>
            <a:picLocks noChangeAspect="1"/>
          </p:cNvPicPr>
          <p:nvPr/>
        </p:nvPicPr>
        <p:blipFill>
          <a:blip r:embed="rId3"/>
          <a:stretch>
            <a:fillRect/>
          </a:stretch>
        </p:blipFill>
        <p:spPr>
          <a:xfrm>
            <a:off x="838201" y="2230583"/>
            <a:ext cx="10515600" cy="3823854"/>
          </a:xfrm>
          <a:prstGeom prst="rect">
            <a:avLst/>
          </a:prstGeom>
        </p:spPr>
      </p:pic>
    </p:spTree>
    <p:extLst>
      <p:ext uri="{BB962C8B-B14F-4D97-AF65-F5344CB8AC3E}">
        <p14:creationId xmlns:p14="http://schemas.microsoft.com/office/powerpoint/2010/main" val="277114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3" name="Picture 2"/>
          <p:cNvPicPr>
            <a:picLocks noChangeAspect="1"/>
          </p:cNvPicPr>
          <p:nvPr/>
        </p:nvPicPr>
        <p:blipFill>
          <a:blip r:embed="rId3"/>
          <a:stretch>
            <a:fillRect/>
          </a:stretch>
        </p:blipFill>
        <p:spPr>
          <a:xfrm>
            <a:off x="838200" y="2433637"/>
            <a:ext cx="10515600" cy="2526290"/>
          </a:xfrm>
          <a:prstGeom prst="rect">
            <a:avLst/>
          </a:prstGeom>
        </p:spPr>
      </p:pic>
    </p:spTree>
    <p:extLst>
      <p:ext uri="{BB962C8B-B14F-4D97-AF65-F5344CB8AC3E}">
        <p14:creationId xmlns:p14="http://schemas.microsoft.com/office/powerpoint/2010/main" val="24692544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210</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Practice and Perception of Pharmacist Intervention Documentation in Saudi Arabia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Admin</cp:lastModifiedBy>
  <cp:revision>36</cp:revision>
  <dcterms:created xsi:type="dcterms:W3CDTF">2019-03-11T09:12:10Z</dcterms:created>
  <dcterms:modified xsi:type="dcterms:W3CDTF">2020-03-12T06:04:03Z</dcterms:modified>
</cp:coreProperties>
</file>