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National Survey of Clinical Pharmacy Practice in Saudi Arabia-2017-2018: Workload Documentation</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Fatimah Al-</a:t>
            </a:r>
            <a:r>
              <a:rPr lang="en-US" sz="3200" b="1" dirty="0" err="1">
                <a:latin typeface="Candara" panose="020E0502030303020204" pitchFamily="34" charset="0"/>
              </a:rPr>
              <a:t>Doughan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Sultan </a:t>
            </a:r>
            <a:r>
              <a:rPr lang="en-US" sz="3200" b="1" dirty="0">
                <a:latin typeface="Candara" panose="020E0502030303020204" pitchFamily="34" charset="0"/>
              </a:rPr>
              <a:t>Mohammed Al-</a:t>
            </a:r>
            <a:r>
              <a:rPr lang="en-US" sz="3200" b="1" dirty="0" err="1">
                <a:latin typeface="Candara" panose="020E0502030303020204" pitchFamily="34" charset="0"/>
              </a:rPr>
              <a:t>Jarallah</a:t>
            </a:r>
            <a:r>
              <a:rPr lang="en-US" sz="3200" b="1" dirty="0">
                <a:latin typeface="Candara" panose="020E0502030303020204" pitchFamily="34" charset="0"/>
              </a:rPr>
              <a:t>, </a:t>
            </a:r>
            <a:r>
              <a:rPr lang="en-US" sz="3200" b="1" dirty="0" err="1">
                <a:latin typeface="Candara" panose="020E0502030303020204" pitchFamily="34" charset="0"/>
              </a:rPr>
              <a:t>Yasir</a:t>
            </a:r>
            <a:r>
              <a:rPr lang="en-US" sz="3200" b="1" dirty="0">
                <a:latin typeface="Candara" panose="020E0502030303020204" pitchFamily="34" charset="0"/>
              </a:rPr>
              <a:t> Ahmed Ibrahim, </a:t>
            </a:r>
            <a:endParaRPr lang="en-US" sz="3200" b="1" dirty="0" smtClean="0">
              <a:latin typeface="Candara" panose="020E0502030303020204" pitchFamily="34" charset="0"/>
            </a:endParaRPr>
          </a:p>
          <a:p>
            <a:r>
              <a:rPr lang="en-US" sz="3200" b="1" dirty="0" smtClean="0">
                <a:latin typeface="Candara" panose="020E0502030303020204" pitchFamily="34" charset="0"/>
              </a:rPr>
              <a:t>Adel </a:t>
            </a:r>
            <a:r>
              <a:rPr lang="en-US" sz="3200" b="1" dirty="0" err="1">
                <a:latin typeface="Candara" panose="020E0502030303020204" pitchFamily="34" charset="0"/>
              </a:rPr>
              <a:t>Mehmas</a:t>
            </a:r>
            <a:r>
              <a:rPr lang="en-US" sz="3200" b="1" dirty="0">
                <a:latin typeface="Candara" panose="020E0502030303020204" pitchFamily="34" charset="0"/>
              </a:rPr>
              <a:t> </a:t>
            </a:r>
            <a:r>
              <a:rPr lang="en-US" sz="3200" b="1" dirty="0" err="1">
                <a:latin typeface="Candara" panose="020E0502030303020204" pitchFamily="34" charset="0"/>
              </a:rPr>
              <a:t>Alragas</a:t>
            </a:r>
            <a:r>
              <a:rPr lang="en-US" sz="3200" b="1" dirty="0">
                <a:latin typeface="Candara" panose="020E0502030303020204" pitchFamily="34" charset="0"/>
              </a:rPr>
              <a:t>, Norah Omar Bin </a:t>
            </a:r>
            <a:r>
              <a:rPr lang="en-US" sz="3200" b="1" dirty="0" err="1">
                <a:latin typeface="Candara" panose="020E0502030303020204" pitchFamily="34" charset="0"/>
              </a:rPr>
              <a:t>Haidarah</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786648"/>
          </a:xfrm>
        </p:spPr>
        <p:txBody>
          <a:bodyPr>
            <a:noAutofit/>
          </a:bodyPr>
          <a:lstStyle/>
          <a:p>
            <a:pPr algn="just"/>
            <a:r>
              <a:rPr lang="en-US" sz="2170" b="1" u="sng" dirty="0"/>
              <a:t>Objectives:</a:t>
            </a:r>
            <a:r>
              <a:rPr lang="en-US" sz="2170" b="1" dirty="0" smtClean="0"/>
              <a:t> </a:t>
            </a:r>
            <a:r>
              <a:rPr lang="en-US" sz="2170" dirty="0"/>
              <a:t>To explore the workload documentation of clinical pharmacy practice in Saudi Arabia during 2017-2018</a:t>
            </a:r>
            <a:r>
              <a:rPr lang="en-US" sz="2170" dirty="0" smtClean="0"/>
              <a:t>. </a:t>
            </a:r>
            <a:endParaRPr lang="en-US" sz="2170" dirty="0" smtClean="0"/>
          </a:p>
          <a:p>
            <a:pPr algn="just"/>
            <a:r>
              <a:rPr lang="en-US" sz="2170" b="1" u="sng" dirty="0" smtClean="0"/>
              <a:t>Methods: </a:t>
            </a:r>
            <a:r>
              <a:rPr lang="en-US" sz="2170" dirty="0"/>
              <a:t>This is a 4-month cross-sectional national survey regarding the workload </a:t>
            </a:r>
            <a:r>
              <a:rPr lang="en-US" sz="2170" dirty="0" err="1"/>
              <a:t>docu¬mentation</a:t>
            </a:r>
            <a:r>
              <a:rPr lang="en-US" sz="2170" dirty="0"/>
              <a:t> of clinical pharmacy practice in Saudi Arabia. The survey consisted of two parts: The first part collected demographic information and the second part comprised a questionnaire with 51 questions divided into four domains. These domains were derived from the American Society of Health-System Pharmacists (ASHP) and Saudi Pharmaceutical Society (SPS) survey and the International Standard of Joint Commission of Hospital Accreditation in addition to the local standards of Saudi Center of Healthcare Accreditation. The four domains were clinical pharmacy administration and management, performances and activities, education and training and workload documentation. We used 5-point </a:t>
            </a:r>
            <a:r>
              <a:rPr lang="en-US" sz="2170" dirty="0" err="1"/>
              <a:t>Lik¬ert</a:t>
            </a:r>
            <a:r>
              <a:rPr lang="en-US" sz="2170" dirty="0"/>
              <a:t> response scale system with close-ended questions to obtain the responses. The questionnaire was distributed in an electronic format to the 31 directors of pharmacies at hospitals. In this study, we </a:t>
            </a:r>
            <a:r>
              <a:rPr lang="en-US" sz="2170" dirty="0" err="1"/>
              <a:t>con¬ducted</a:t>
            </a:r>
            <a:r>
              <a:rPr lang="en-US" sz="2170" dirty="0"/>
              <a:t> a national survey of clinical pharmacy practice at hospitals in Saudi Arabia on workload analysis and documentation. All data were obtained through the Survey Monkey system.</a:t>
            </a:r>
            <a:endParaRPr lang="en-US" sz="217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532637"/>
          </a:xfrm>
        </p:spPr>
        <p:txBody>
          <a:bodyPr>
            <a:noAutofit/>
          </a:bodyPr>
          <a:lstStyle/>
          <a:p>
            <a:pPr algn="just"/>
            <a:r>
              <a:rPr lang="en-US" sz="2170" b="1" u="sng" dirty="0"/>
              <a:t>Results:</a:t>
            </a:r>
            <a:r>
              <a:rPr lang="en-US" sz="2170" dirty="0"/>
              <a:t>  </a:t>
            </a:r>
            <a:r>
              <a:rPr lang="en-US" sz="2170" dirty="0"/>
              <a:t>The survey was distributed to 31 hospitals and the total number of the patients who were followed up through </a:t>
            </a:r>
            <a:r>
              <a:rPr lang="en-US" sz="2170" dirty="0" err="1"/>
              <a:t>clin¬ical</a:t>
            </a:r>
            <a:r>
              <a:rPr lang="en-US" sz="2170" dirty="0"/>
              <a:t> pharmacy services was 27.88 daily, 836.29 monthly, with 10.82 patients daily per hospital. The total number of prescriptions reviewed by the clinical pharmacist was 184.86 daily, 1294.05 monthly, with (68.77) patients daily per each hospital. Most of the documented clinical pharmacy services existed for medication errors (80.65%), adverse drug reactions (77.42%) and drug quality reporting (70.97%). Most of the documentation of clinical impact and cost avoidance of clinical pharmacy services existed for drug information inquiries (61.29%), medication errors (58.06%) and adverse drug reactions (58.06%). Most of the monthly workload analysis of clinical activities existed for the number of prescriptions (80.65%), number of medication errors (70.97%) and for adverse drug reactions (67.74</a:t>
            </a:r>
            <a:r>
              <a:rPr lang="en-US" sz="2170" dirty="0" smtClean="0"/>
              <a:t>%).</a:t>
            </a:r>
            <a:endParaRPr lang="en-US" sz="2170" dirty="0" smtClean="0"/>
          </a:p>
          <a:p>
            <a:pPr algn="just"/>
            <a:r>
              <a:rPr lang="en-US" sz="2170" b="1" u="sng" dirty="0"/>
              <a:t>Conclusion:</a:t>
            </a:r>
            <a:r>
              <a:rPr lang="en-US" sz="2170" dirty="0"/>
              <a:t> </a:t>
            </a:r>
            <a:r>
              <a:rPr lang="en-US" sz="2170" dirty="0"/>
              <a:t>The documentation of workload of clinical pharmacy services is inadequate especially with respect to the clinical outcome and cost avoidance impact. Most of the clinical pharmacy activities were ordinary performances provided to few </a:t>
            </a:r>
            <a:r>
              <a:rPr lang="en-US" sz="2170" dirty="0" err="1"/>
              <a:t>numbrer</a:t>
            </a:r>
            <a:r>
              <a:rPr lang="en-US" sz="2170" dirty="0"/>
              <a:t> of patients. Improve the documentation of workload activities is highly recommended in Saudi Arabia</a:t>
            </a:r>
            <a:r>
              <a:rPr lang="en-US" sz="2170" dirty="0" smtClean="0"/>
              <a:t>.</a:t>
            </a:r>
            <a:endParaRPr lang="en-US" sz="2170" dirty="0"/>
          </a:p>
          <a:p>
            <a:pPr marL="0" indent="0" algn="just">
              <a:buNone/>
            </a:pP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Clinical, </a:t>
            </a:r>
          </a:p>
          <a:p>
            <a:r>
              <a:rPr lang="en-US" dirty="0"/>
              <a:t>Pharmacy, </a:t>
            </a:r>
          </a:p>
          <a:p>
            <a:r>
              <a:rPr lang="en-US" dirty="0"/>
              <a:t>Practice, </a:t>
            </a:r>
          </a:p>
          <a:p>
            <a:r>
              <a:rPr lang="en-US" dirty="0"/>
              <a:t>Workload, </a:t>
            </a:r>
            <a:endParaRPr lang="en-US" dirty="0"/>
          </a:p>
          <a:p>
            <a:r>
              <a:rPr lang="en-US" dirty="0"/>
              <a:t>Documentation, </a:t>
            </a:r>
            <a:endParaRPr lang="en-US" dirty="0"/>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46302" y="2439208"/>
            <a:ext cx="10515600" cy="3656791"/>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38200" y="2291340"/>
            <a:ext cx="10515600" cy="3596841"/>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documentation of workload of clinical pharmacy services was found to be inadequate in this study, especially in the cost avoidance and </a:t>
            </a:r>
            <a:r>
              <a:rPr lang="en-US" sz="2600" dirty="0" err="1"/>
              <a:t>clini¬cal</a:t>
            </a:r>
            <a:r>
              <a:rPr lang="en-US" sz="2600" dirty="0"/>
              <a:t> outcome impact. There is a need to study the factors that can </a:t>
            </a:r>
            <a:r>
              <a:rPr lang="en-US" sz="2600" dirty="0" err="1"/>
              <a:t>discour¬age</a:t>
            </a:r>
            <a:r>
              <a:rPr lang="en-US" sz="2600" dirty="0"/>
              <a:t> pharmacists from documentation in order to improve the workload activities documentation in the KSA in order to benefit from the </a:t>
            </a:r>
            <a:r>
              <a:rPr lang="en-US" sz="2600" dirty="0" err="1"/>
              <a:t>positiv¬ity</a:t>
            </a:r>
            <a:r>
              <a:rPr lang="en-US" sz="2600" dirty="0"/>
              <a:t> of documenting clinical pharmacy services.</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314</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National Survey of Clinical Pharmacy Practice in Saudi Arabia-2017-2018: Workload Documentation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35</cp:revision>
  <dcterms:created xsi:type="dcterms:W3CDTF">2019-03-11T09:12:10Z</dcterms:created>
  <dcterms:modified xsi:type="dcterms:W3CDTF">2020-03-12T10:11:48Z</dcterms:modified>
</cp:coreProperties>
</file>