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12-Mar-20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12-Mar-20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12-Mar-20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12-Mar-20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12-Mar-20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12-Mar-20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31831"/>
            <a:ext cx="12067309" cy="2351281"/>
          </a:xfrm>
        </p:spPr>
        <p:txBody>
          <a:bodyPr>
            <a:normAutofit/>
          </a:bodyPr>
          <a:lstStyle/>
          <a:p>
            <a:r>
              <a:rPr lang="en-US" sz="5300" dirty="0">
                <a:latin typeface="Aharoni" panose="02010803020104030203" pitchFamily="2" charset="-79"/>
                <a:cs typeface="Aharoni" panose="02010803020104030203" pitchFamily="2" charset="-79"/>
              </a:rPr>
              <a:t>National Survey of Clinical Pharmacy Practice in Saudi Arabia-2017-2018: Education and Training</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574792"/>
            <a:ext cx="11917055" cy="1684340"/>
          </a:xfrm>
        </p:spPr>
        <p:txBody>
          <a:bodyPr>
            <a:noAutofit/>
          </a:bodyPr>
          <a:lstStyle/>
          <a:p>
            <a:r>
              <a:rPr lang="en-US" sz="3200" b="1" dirty="0">
                <a:latin typeface="Candara" panose="020E0502030303020204" pitchFamily="34" charset="0"/>
              </a:rPr>
              <a:t>Yousef Ahmed </a:t>
            </a:r>
            <a:r>
              <a:rPr lang="en-US" sz="3200" b="1" dirty="0" err="1">
                <a:latin typeface="Candara" panose="020E0502030303020204" pitchFamily="34" charset="0"/>
              </a:rPr>
              <a:t>Alomi</a:t>
            </a:r>
            <a:r>
              <a:rPr lang="en-US" sz="3200" b="1" dirty="0">
                <a:latin typeface="Candara" panose="020E0502030303020204" pitchFamily="34" charset="0"/>
              </a:rPr>
              <a:t>, Fatimah Al-</a:t>
            </a:r>
            <a:r>
              <a:rPr lang="en-US" sz="3200" b="1" dirty="0" err="1">
                <a:latin typeface="Candara" panose="020E0502030303020204" pitchFamily="34" charset="0"/>
              </a:rPr>
              <a:t>Doughan</a:t>
            </a:r>
            <a:r>
              <a:rPr lang="en-US" sz="3200" b="1" dirty="0">
                <a:latin typeface="Candara" panose="020E0502030303020204" pitchFamily="34" charset="0"/>
              </a:rPr>
              <a:t>, </a:t>
            </a:r>
            <a:endParaRPr lang="en-US" sz="3200" b="1" dirty="0" smtClean="0">
              <a:latin typeface="Candara" panose="020E0502030303020204" pitchFamily="34" charset="0"/>
            </a:endParaRPr>
          </a:p>
          <a:p>
            <a:r>
              <a:rPr lang="en-US" sz="3200" b="1" dirty="0" smtClean="0">
                <a:latin typeface="Candara" panose="020E0502030303020204" pitchFamily="34" charset="0"/>
              </a:rPr>
              <a:t>Sultan </a:t>
            </a:r>
            <a:r>
              <a:rPr lang="en-US" sz="3200" b="1" dirty="0">
                <a:latin typeface="Candara" panose="020E0502030303020204" pitchFamily="34" charset="0"/>
              </a:rPr>
              <a:t>Mohammed Al-</a:t>
            </a:r>
            <a:r>
              <a:rPr lang="en-US" sz="3200" b="1" dirty="0" err="1">
                <a:latin typeface="Candara" panose="020E0502030303020204" pitchFamily="34" charset="0"/>
              </a:rPr>
              <a:t>Jarallah</a:t>
            </a:r>
            <a:r>
              <a:rPr lang="en-US" sz="3200" b="1" dirty="0">
                <a:latin typeface="Candara" panose="020E0502030303020204" pitchFamily="34" charset="0"/>
              </a:rPr>
              <a:t>, </a:t>
            </a:r>
            <a:r>
              <a:rPr lang="en-US" sz="3200" b="1" dirty="0" err="1">
                <a:latin typeface="Candara" panose="020E0502030303020204" pitchFamily="34" charset="0"/>
              </a:rPr>
              <a:t>Yasir</a:t>
            </a:r>
            <a:r>
              <a:rPr lang="en-US" sz="3200" b="1" dirty="0">
                <a:latin typeface="Candara" panose="020E0502030303020204" pitchFamily="34" charset="0"/>
              </a:rPr>
              <a:t> Ahmed Ibrahim, </a:t>
            </a:r>
            <a:endParaRPr lang="en-US" sz="3200" b="1" dirty="0" smtClean="0">
              <a:latin typeface="Candara" panose="020E0502030303020204" pitchFamily="34" charset="0"/>
            </a:endParaRPr>
          </a:p>
          <a:p>
            <a:r>
              <a:rPr lang="en-US" sz="3200" b="1" dirty="0" smtClean="0">
                <a:latin typeface="Candara" panose="020E0502030303020204" pitchFamily="34" charset="0"/>
              </a:rPr>
              <a:t>Adel </a:t>
            </a:r>
            <a:r>
              <a:rPr lang="en-US" sz="3200" b="1" dirty="0" err="1">
                <a:latin typeface="Candara" panose="020E0502030303020204" pitchFamily="34" charset="0"/>
              </a:rPr>
              <a:t>Mehmas</a:t>
            </a:r>
            <a:r>
              <a:rPr lang="en-US" sz="3200" b="1" dirty="0">
                <a:latin typeface="Candara" panose="020E0502030303020204" pitchFamily="34" charset="0"/>
              </a:rPr>
              <a:t> </a:t>
            </a:r>
            <a:r>
              <a:rPr lang="en-US" sz="3200" b="1" dirty="0" err="1">
                <a:latin typeface="Candara" panose="020E0502030303020204" pitchFamily="34" charset="0"/>
              </a:rPr>
              <a:t>Alragas</a:t>
            </a:r>
            <a:r>
              <a:rPr lang="en-US" sz="3200" b="1" dirty="0">
                <a:latin typeface="Candara" panose="020E0502030303020204" pitchFamily="34" charset="0"/>
              </a:rPr>
              <a:t>, Norah Omar Bin </a:t>
            </a:r>
            <a:r>
              <a:rPr lang="en-US" sz="3200" b="1" dirty="0" err="1">
                <a:latin typeface="Candara" panose="020E0502030303020204" pitchFamily="34" charset="0"/>
              </a:rPr>
              <a:t>Haidarah</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404574"/>
          </a:xfrm>
        </p:spPr>
        <p:txBody>
          <a:bodyPr>
            <a:noAutofit/>
          </a:bodyPr>
          <a:lstStyle/>
          <a:p>
            <a:pPr algn="just"/>
            <a:r>
              <a:rPr lang="en-US" sz="2250" b="1" u="sng" dirty="0"/>
              <a:t>Objectives:</a:t>
            </a:r>
            <a:r>
              <a:rPr lang="en-US" sz="2250" b="1" dirty="0" smtClean="0"/>
              <a:t> </a:t>
            </a:r>
            <a:r>
              <a:rPr lang="en-US" sz="2250" dirty="0"/>
              <a:t> To explore the national survey of clinical pharmacy practice in Saudi Arabia during 2017- 2018 with emphasis on the education and training available to the pharmacy staff. </a:t>
            </a:r>
            <a:endParaRPr lang="en-US" sz="2250" dirty="0" smtClean="0"/>
          </a:p>
          <a:p>
            <a:pPr algn="just"/>
            <a:r>
              <a:rPr lang="en-US" sz="2250" b="1" u="sng" dirty="0" smtClean="0"/>
              <a:t>Methods: </a:t>
            </a:r>
            <a:r>
              <a:rPr lang="en-US" sz="2250" dirty="0"/>
              <a:t>This is a 4-month cross-sectional national survey on clinical pharmacy practice in Saudi Arabia. The study </a:t>
            </a:r>
            <a:r>
              <a:rPr lang="en-US" sz="2250" dirty="0" smtClean="0"/>
              <a:t>consisted </a:t>
            </a:r>
            <a:r>
              <a:rPr lang="en-US" sz="2250" dirty="0"/>
              <a:t>of two parts: The first part collects demographic information and the second part comprises of 51 questions divided into four domains. The domains are derived from the American Society of Health- System Pharmacists (ASHP), Saudi Pharmaceutical Society (SPS) survey, the international standard of Joint Commission of Hospital Accreditation and from the local standards of Saudi Center of Healthcare Accreditation. The four domains were the clinical pharmacy administration and management, </a:t>
            </a:r>
            <a:r>
              <a:rPr lang="en-US" sz="2250" dirty="0" smtClean="0"/>
              <a:t>performances </a:t>
            </a:r>
            <a:r>
              <a:rPr lang="en-US" sz="2250" dirty="0"/>
              <a:t>and activities, education and training and workload documentation. We used a 5-point </a:t>
            </a:r>
            <a:r>
              <a:rPr lang="en-US" sz="2250" dirty="0" err="1"/>
              <a:t>Likert</a:t>
            </a:r>
            <a:r>
              <a:rPr lang="en-US" sz="2250" dirty="0"/>
              <a:t> response scale system with close- and open-ended questions to obtain responses. The questionnaire was distributed in an electronic format to the 31 directors of pharmacies at hospitals. In this study, we analyzed the national survey of clinical pharmacy practice at hospitals in Saudi Arabia with an emphasis on education and training. All data were obtained through the Survey Monkey system.</a:t>
            </a:r>
            <a:endParaRPr lang="en-US" sz="225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12745"/>
            <a:ext cx="11848563" cy="4837437"/>
          </a:xfrm>
        </p:spPr>
        <p:txBody>
          <a:bodyPr>
            <a:noAutofit/>
          </a:bodyPr>
          <a:lstStyle/>
          <a:p>
            <a:pPr algn="just"/>
            <a:r>
              <a:rPr lang="en-US" sz="2200" b="1" u="sng" dirty="0"/>
              <a:t>Results:</a:t>
            </a:r>
            <a:r>
              <a:rPr lang="en-US" sz="2200" dirty="0"/>
              <a:t>  </a:t>
            </a:r>
            <a:r>
              <a:rPr lang="en-US" sz="2200" dirty="0"/>
              <a:t>The survey questionnaire distributed to 31 hospitals. The most qualified educational course available for the clinical pharmacy staff was on cardiopulmonary resuscitation (CPR) (74.19%) and on advance cardiac life support (ACLS) (36.67%) and the least available educational course was advance trauma life support (ATLS) (10.71%). Almost all educational courses were provided to the general clinical pharmacist (89) and clinical pharmacist supervisor (22). The majority of the educational courses provided to the </a:t>
            </a:r>
            <a:r>
              <a:rPr lang="en-US" sz="2200" dirty="0" smtClean="0"/>
              <a:t>healthcare </a:t>
            </a:r>
            <a:r>
              <a:rPr lang="en-US" sz="2200" dirty="0"/>
              <a:t>professionals was on short educational course of 1–5 days (85 (47.22%)) followed by basic </a:t>
            </a:r>
            <a:r>
              <a:rPr lang="en-US" sz="2200" dirty="0" smtClean="0"/>
              <a:t>medication </a:t>
            </a:r>
            <a:r>
              <a:rPr lang="en-US" sz="2200" dirty="0"/>
              <a:t>safety (60 (45.45%)) and clinical pharmacy orientation 50 (41.67%), whereas clinical pharmacists provided educational and training courses to healthcare providers mainly for general nurses (108) </a:t>
            </a:r>
            <a:r>
              <a:rPr lang="en-US" sz="2200" dirty="0" smtClean="0"/>
              <a:t>followed </a:t>
            </a:r>
            <a:r>
              <a:rPr lang="en-US" sz="2200" dirty="0"/>
              <a:t>by resident physicians (66) and specialist physicians (53) periodically</a:t>
            </a:r>
            <a:r>
              <a:rPr lang="en-US" sz="2200" dirty="0" smtClean="0"/>
              <a:t>.</a:t>
            </a:r>
          </a:p>
          <a:p>
            <a:pPr algn="just"/>
            <a:r>
              <a:rPr lang="en-US" sz="2200" b="1" u="sng" dirty="0" smtClean="0"/>
              <a:t>Conclusion</a:t>
            </a:r>
            <a:r>
              <a:rPr lang="en-US" sz="2200" b="1" u="sng" dirty="0"/>
              <a:t>:</a:t>
            </a:r>
            <a:r>
              <a:rPr lang="en-US" sz="2200" dirty="0"/>
              <a:t> </a:t>
            </a:r>
            <a:r>
              <a:rPr lang="en-US" sz="2200" dirty="0"/>
              <a:t> The clinical pharmacy staff missed some primary educational and training courses. Less than half of the hospitals provided educational courses to healthcare care professionals. We highly recommend bilingual </a:t>
            </a:r>
            <a:r>
              <a:rPr lang="en-US" sz="2200" dirty="0" smtClean="0"/>
              <a:t>educational </a:t>
            </a:r>
            <a:r>
              <a:rPr lang="en-US" sz="2200" dirty="0"/>
              <a:t>and training facilities for clinical pharmacy staff and healthcare professionals in the KSA.</a:t>
            </a:r>
            <a:endParaRPr lang="en-US" sz="22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Clinical, </a:t>
            </a:r>
          </a:p>
          <a:p>
            <a:r>
              <a:rPr lang="en-US" dirty="0"/>
              <a:t>Pharmacy, </a:t>
            </a:r>
          </a:p>
          <a:p>
            <a:r>
              <a:rPr lang="en-US" dirty="0"/>
              <a:t>Practice, </a:t>
            </a:r>
          </a:p>
          <a:p>
            <a:r>
              <a:rPr lang="en-US" dirty="0"/>
              <a:t>Education, </a:t>
            </a:r>
            <a:endParaRPr lang="en-US" dirty="0"/>
          </a:p>
          <a:p>
            <a:r>
              <a:rPr lang="en-US" dirty="0"/>
              <a:t>Training, </a:t>
            </a:r>
            <a:endParaRPr lang="en-US" dirty="0"/>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38200" y="2590800"/>
            <a:ext cx="10515600" cy="2951018"/>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Picture 2"/>
          <p:cNvPicPr>
            <a:picLocks noChangeAspect="1"/>
          </p:cNvPicPr>
          <p:nvPr/>
        </p:nvPicPr>
        <p:blipFill>
          <a:blip r:embed="rId3"/>
          <a:stretch>
            <a:fillRect/>
          </a:stretch>
        </p:blipFill>
        <p:spPr>
          <a:xfrm>
            <a:off x="838201" y="2817667"/>
            <a:ext cx="10356272" cy="3195205"/>
          </a:xfrm>
          <a:prstGeom prst="rect">
            <a:avLst/>
          </a:prstGeom>
        </p:spPr>
      </p:pic>
    </p:spTree>
    <p:extLst>
      <p:ext uri="{BB962C8B-B14F-4D97-AF65-F5344CB8AC3E}">
        <p14:creationId xmlns:p14="http://schemas.microsoft.com/office/powerpoint/2010/main" val="2469254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The attitude of clinical pharmacy staff toward some of the primary education and training courses is inadequate. There is a need to study the factors that discourage the pharmacists from participating in these courses to eliminate them. Hospitals should conduct more educational courses for the healthcare practitioners.</a:t>
            </a:r>
            <a:endParaRPr lang="en-US" sz="26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TotalTime>
  <Words>311</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National Survey of Clinical Pharmacy Practice in Saudi Arabia-2017-2018: Education and Training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Admin</cp:lastModifiedBy>
  <cp:revision>35</cp:revision>
  <dcterms:created xsi:type="dcterms:W3CDTF">2019-03-11T09:12:10Z</dcterms:created>
  <dcterms:modified xsi:type="dcterms:W3CDTF">2020-03-12T11:27:02Z</dcterms:modified>
</cp:coreProperties>
</file>