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87637"/>
            <a:ext cx="12067309" cy="2529811"/>
          </a:xfrm>
        </p:spPr>
        <p:txBody>
          <a:bodyPr>
            <a:normAutofit/>
          </a:bodyPr>
          <a:lstStyle/>
          <a:p>
            <a:r>
              <a:rPr lang="en-US" sz="5300" dirty="0">
                <a:latin typeface="Aharoni" panose="02010803020104030203" pitchFamily="2" charset="-79"/>
                <a:cs typeface="Aharoni" panose="02010803020104030203" pitchFamily="2" charset="-79"/>
              </a:rPr>
              <a:t>Antibiotic Prescribing Pattern at Primary Health Centers in Riyadh City,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639187"/>
            <a:ext cx="11917055" cy="946946"/>
          </a:xfrm>
        </p:spPr>
        <p:txBody>
          <a:bodyPr>
            <a:noAutofit/>
          </a:bodyPr>
          <a:lstStyle/>
          <a:p>
            <a:r>
              <a:rPr lang="en-US" sz="3200" b="1" dirty="0" err="1">
                <a:latin typeface="Candara" panose="020E0502030303020204" pitchFamily="34" charset="0"/>
              </a:rPr>
              <a:t>Zainab</a:t>
            </a:r>
            <a:r>
              <a:rPr lang="en-US" sz="3200" b="1" dirty="0">
                <a:latin typeface="Candara" panose="020E0502030303020204" pitchFamily="34" charset="0"/>
              </a:rPr>
              <a:t> </a:t>
            </a:r>
            <a:r>
              <a:rPr lang="en-US" sz="3200" b="1" dirty="0" err="1">
                <a:latin typeface="Candara" panose="020E0502030303020204" pitchFamily="34" charset="0"/>
              </a:rPr>
              <a:t>Albahooth</a:t>
            </a:r>
            <a:r>
              <a:rPr lang="en-US" sz="3200" b="1" dirty="0">
                <a:latin typeface="Candara" panose="020E0502030303020204" pitchFamily="34" charset="0"/>
              </a:rPr>
              <a:t>, Yousef Ahmed </a:t>
            </a:r>
            <a:r>
              <a:rPr lang="en-US" sz="3200" b="1" dirty="0" err="1">
                <a:latin typeface="Candara" panose="020E0502030303020204" pitchFamily="34" charset="0"/>
              </a:rPr>
              <a:t>Alomi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Samia</a:t>
            </a:r>
            <a:r>
              <a:rPr lang="en-US" sz="3200" b="1" dirty="0" smtClean="0">
                <a:latin typeface="Candara" panose="020E0502030303020204" pitchFamily="34" charset="0"/>
              </a:rPr>
              <a:t> </a:t>
            </a:r>
            <a:r>
              <a:rPr lang="en-US" sz="3200" b="1" dirty="0" err="1">
                <a:latin typeface="Candara" panose="020E0502030303020204" pitchFamily="34" charset="0"/>
              </a:rPr>
              <a:t>Zaben</a:t>
            </a:r>
            <a:r>
              <a:rPr lang="en-US" sz="3200" b="1" dirty="0">
                <a:latin typeface="Candara" panose="020E0502030303020204" pitchFamily="34" charset="0"/>
              </a:rPr>
              <a:t> </a:t>
            </a:r>
            <a:r>
              <a:rPr lang="en-US" sz="3200" b="1" dirty="0" err="1">
                <a:latin typeface="Candara" panose="020E0502030303020204" pitchFamily="34" charset="0"/>
              </a:rPr>
              <a:t>Almurshadi</a:t>
            </a:r>
            <a:r>
              <a:rPr lang="en-US" sz="3200" b="1" dirty="0">
                <a:latin typeface="Candara" panose="020E0502030303020204" pitchFamily="34" charset="0"/>
              </a:rPr>
              <a:t>, Hind Nasser </a:t>
            </a:r>
            <a:r>
              <a:rPr lang="en-US" sz="3200" b="1" dirty="0" err="1">
                <a:latin typeface="Candara" panose="020E0502030303020204" pitchFamily="34" charset="0"/>
              </a:rPr>
              <a:t>Altamimi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Abdulaziz</a:t>
            </a:r>
            <a:r>
              <a:rPr lang="en-US" sz="3200" b="1" dirty="0" smtClean="0">
                <a:latin typeface="Candara" panose="020E0502030303020204" pitchFamily="34" charset="0"/>
              </a:rPr>
              <a:t> </a:t>
            </a:r>
            <a:r>
              <a:rPr lang="en-US" sz="3200" b="1" dirty="0" err="1">
                <a:latin typeface="Candara" panose="020E0502030303020204" pitchFamily="34" charset="0"/>
              </a:rPr>
              <a:t>Hussain</a:t>
            </a:r>
            <a:r>
              <a:rPr lang="en-US" sz="3200" b="1" dirty="0">
                <a:latin typeface="Candara" panose="020E0502030303020204" pitchFamily="34" charset="0"/>
              </a:rPr>
              <a:t> </a:t>
            </a:r>
            <a:r>
              <a:rPr lang="en-US" sz="3200" b="1" dirty="0" err="1">
                <a:latin typeface="Candara" panose="020E0502030303020204" pitchFamily="34" charset="0"/>
              </a:rPr>
              <a:t>Alhussain</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100" b="1" u="sng" dirty="0"/>
              <a:t>Objectives:</a:t>
            </a:r>
            <a:r>
              <a:rPr lang="en-US" sz="2100" b="1" dirty="0" smtClean="0"/>
              <a:t> </a:t>
            </a:r>
            <a:r>
              <a:rPr lang="en-US" sz="2100" dirty="0"/>
              <a:t>This study aims to identify antibiotic prescribing patterns in Riyadh’s Primary health care centers (PHCs). </a:t>
            </a:r>
            <a:endParaRPr lang="en-US" sz="2100" dirty="0" smtClean="0"/>
          </a:p>
          <a:p>
            <a:pPr algn="just"/>
            <a:r>
              <a:rPr lang="en-US" sz="2100" b="1" u="sng" dirty="0"/>
              <a:t>Methods</a:t>
            </a:r>
            <a:r>
              <a:rPr lang="en-US" sz="2100" b="1" u="sng" dirty="0" smtClean="0"/>
              <a:t>:</a:t>
            </a:r>
            <a:r>
              <a:rPr lang="en-US" sz="2100" dirty="0"/>
              <a:t> </a:t>
            </a:r>
            <a:r>
              <a:rPr lang="en-US" sz="2100" dirty="0"/>
              <a:t>The study was a one-month cross-sectional medication prescription survey conducted at 25 PHCs in Riyadh</a:t>
            </a:r>
            <a:r>
              <a:rPr lang="en-US" sz="2100" dirty="0" smtClean="0"/>
              <a:t>.</a:t>
            </a:r>
          </a:p>
          <a:p>
            <a:pPr algn="just"/>
            <a:r>
              <a:rPr lang="en-US" sz="2100" b="1" u="sng" dirty="0" smtClean="0"/>
              <a:t>Results</a:t>
            </a:r>
            <a:r>
              <a:rPr lang="en-US" sz="2100" b="1" u="sng" dirty="0"/>
              <a:t>:</a:t>
            </a:r>
            <a:r>
              <a:rPr lang="en-US" sz="2100" dirty="0"/>
              <a:t>  A total of 18031 prescriptions were recorded in all 25 PHCs  during the study period. Antibiotics were present in 3,879 (21.51%) of all prescriptions. The percentage of antibiotics prescribed varied from one primary care center to another; the highest documented percentage was 38.01 %. In comparison, the lowest proportion was discovered to be 10.56% of total antibiotics prescribed, with 3,131 (80.67 %) being bactericidal and 748 (19.3 %) being bacteriostatic. Capsules were the most commonly prescribed antibiotic dosage form 1,240 (32%), Amoxicillin was the antibiotic most frequently prescribed 1628 (42%), followed by a combination of Amoxicillin/</a:t>
            </a:r>
            <a:r>
              <a:rPr lang="en-US" sz="2100" dirty="0" err="1"/>
              <a:t>Clavulanate</a:t>
            </a:r>
            <a:r>
              <a:rPr lang="en-US" sz="2100" dirty="0"/>
              <a:t> 797 (20.5%). Of the total prescriptions, 2931 (75.6%) were written with generic names, while 948 (24.4%) were written with brand (trade) names. Amoxicillin was the most commonly prescribed antibiotic with a generic name (52.7%), while Amoxicillin/</a:t>
            </a:r>
            <a:r>
              <a:rPr lang="en-US" sz="2100" dirty="0" err="1"/>
              <a:t>Clavulanate</a:t>
            </a:r>
            <a:r>
              <a:rPr lang="en-US" sz="2100" dirty="0"/>
              <a:t> was the most usually prescribed antibiotic with the brand name “Augmentin” (69.4%). The frequency of antibiotics prescribed to patients who did not have a documented indication for Amoxicillin was 270. (6.9%).  </a:t>
            </a:r>
            <a:endParaRPr lang="en-US" sz="2100" dirty="0" smtClean="0"/>
          </a:p>
          <a:p>
            <a:pPr marL="0" indent="0" algn="just">
              <a:buNone/>
            </a:pPr>
            <a:endParaRPr lang="en-US" sz="21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smtClean="0"/>
              <a:t>Conclusion:</a:t>
            </a:r>
            <a:r>
              <a:rPr lang="en-US" sz="2300" dirty="0"/>
              <a:t> Antibiotics were prescribed in one-third of PHC prescriptions. Antimicrobial stewardship programs and training for healthcare professionals are needed at PHCs in Riyadh,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Antibiotic, </a:t>
            </a:r>
          </a:p>
          <a:p>
            <a:r>
              <a:rPr lang="en-US" dirty="0"/>
              <a:t>Prescribing, </a:t>
            </a:r>
          </a:p>
          <a:p>
            <a:r>
              <a:rPr lang="en-US" dirty="0"/>
              <a:t>Pattern, </a:t>
            </a:r>
          </a:p>
          <a:p>
            <a:r>
              <a:rPr lang="en-US" dirty="0"/>
              <a:t>Primary Health Centers, </a:t>
            </a:r>
          </a:p>
          <a:p>
            <a:r>
              <a:rPr lang="en-US" dirty="0"/>
              <a:t>Riyadh City,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9050" y="0"/>
            <a:ext cx="12211050" cy="1695450"/>
          </a:xfrm>
          <a:prstGeom prst="rect">
            <a:avLst/>
          </a:prstGeom>
        </p:spPr>
      </p:pic>
      <p:pic>
        <p:nvPicPr>
          <p:cNvPr id="6" name="Picture 5"/>
          <p:cNvPicPr>
            <a:picLocks noChangeAspect="1"/>
          </p:cNvPicPr>
          <p:nvPr/>
        </p:nvPicPr>
        <p:blipFill>
          <a:blip r:embed="rId3"/>
          <a:stretch>
            <a:fillRect/>
          </a:stretch>
        </p:blipFill>
        <p:spPr>
          <a:xfrm>
            <a:off x="4205287" y="2179280"/>
            <a:ext cx="3762375" cy="3971925"/>
          </a:xfrm>
          <a:prstGeom prst="rect">
            <a:avLst/>
          </a:prstGeom>
        </p:spPr>
      </p:pic>
    </p:spTree>
    <p:extLst>
      <p:ext uri="{BB962C8B-B14F-4D97-AF65-F5344CB8AC3E}">
        <p14:creationId xmlns:p14="http://schemas.microsoft.com/office/powerpoint/2010/main" val="224580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2236952" y="2059345"/>
            <a:ext cx="7734300" cy="4619625"/>
          </a:xfrm>
          <a:prstGeom prst="rect">
            <a:avLst/>
          </a:prstGeom>
        </p:spPr>
      </p:pic>
    </p:spTree>
    <p:extLst>
      <p:ext uri="{BB962C8B-B14F-4D97-AF65-F5344CB8AC3E}">
        <p14:creationId xmlns:p14="http://schemas.microsoft.com/office/powerpoint/2010/main" val="230349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2134720"/>
            <a:ext cx="11809927" cy="5032376"/>
          </a:xfrm>
        </p:spPr>
        <p:txBody>
          <a:bodyPr>
            <a:normAutofit/>
          </a:bodyPr>
          <a:lstStyle/>
          <a:p>
            <a:pPr marL="0" indent="0" algn="just">
              <a:buNone/>
            </a:pPr>
            <a:r>
              <a:rPr lang="en-US" sz="2300" dirty="0"/>
              <a:t>Antimicrobial resistance is caused by unnecessary use, insufficient duration of therapy, inappropriate doses, and irrational fixed-dose drug combinations. As a result, this study was conducted to investigate the pattern of antibiotic prescribing in PHCs. This study provided a good picture of the pattern of antibiotic prescribing in PHCs in KSA, which provided valuable data that could aid in the development of interventions aimed at increasing antibiotic use. However, because the study was conducted in only the capital city of Riyadh and for a short period, it cannot be generalized to the entire country. Furthermore, it implies the long-term need for similar studies in other parts of the country. Nonetheless, this study has far-reaching implications for policy and practice. The findings indicate an urgent need to train prescribers and educate the public to prevent inappropriate antibiotic prescribing and use.</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252</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Antibiotic Prescribing Pattern at Primary Health Centers in Riyadh City,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45</cp:revision>
  <dcterms:created xsi:type="dcterms:W3CDTF">2019-03-11T09:12:10Z</dcterms:created>
  <dcterms:modified xsi:type="dcterms:W3CDTF">2021-12-16T07:22:11Z</dcterms:modified>
</cp:coreProperties>
</file>