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AAAA4B3-BA2C-4A9D-9C8E-374B7EE435F3}" type="datetimeFigureOut">
              <a:rPr lang="en-US" smtClean="0"/>
              <a:t>12/20/2022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53791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AAA4B3-BA2C-4A9D-9C8E-374B7EE435F3}" type="datetimeFigureOut">
              <a:rPr lang="en-US" smtClean="0"/>
              <a:t>12/20/2022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60976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AAA4B3-BA2C-4A9D-9C8E-374B7EE435F3}" type="datetimeFigureOut">
              <a:rPr lang="en-US" smtClean="0"/>
              <a:t>12/20/2022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31242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AAA4B3-BA2C-4A9D-9C8E-374B7EE435F3}" type="datetimeFigureOut">
              <a:rPr lang="en-US" smtClean="0"/>
              <a:t>12/20/2022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33224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AAAA4B3-BA2C-4A9D-9C8E-374B7EE435F3}" type="datetimeFigureOut">
              <a:rPr lang="en-US" smtClean="0"/>
              <a:t>12/20/2022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29408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AAAA4B3-BA2C-4A9D-9C8E-374B7EE435F3}" type="datetimeFigureOut">
              <a:rPr lang="en-US" smtClean="0"/>
              <a:t>12/20/2022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05138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AAAA4B3-BA2C-4A9D-9C8E-374B7EE435F3}" type="datetimeFigureOut">
              <a:rPr lang="en-US" smtClean="0"/>
              <a:t>12/20/2022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4226419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AAAA4B3-BA2C-4A9D-9C8E-374B7EE435F3}" type="datetimeFigureOut">
              <a:rPr lang="en-US" smtClean="0"/>
              <a:t>12/20/2022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18237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AA4B3-BA2C-4A9D-9C8E-374B7EE435F3}" type="datetimeFigureOut">
              <a:rPr lang="en-US" smtClean="0"/>
              <a:t>12/20/2022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12542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12/20/2022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71244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12/20/2022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132673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AA4B3-BA2C-4A9D-9C8E-374B7EE435F3}" type="datetimeFigureOut">
              <a:rPr lang="en-US" smtClean="0"/>
              <a:t>12/20/2022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DE1C0-809E-4282-9B4E-E48A4A40CCAE}" type="slidenum">
              <a:rPr lang="en-US" smtClean="0"/>
              <a:t>‹#›</a:t>
            </a:fld>
            <a:endParaRPr lang="en-US"/>
          </a:p>
        </p:txBody>
      </p:sp>
    </p:spTree>
    <p:extLst>
      <p:ext uri="{BB962C8B-B14F-4D97-AF65-F5344CB8AC3E}">
        <p14:creationId xmlns:p14="http://schemas.microsoft.com/office/powerpoint/2010/main" val="1047520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4691" y="2312645"/>
            <a:ext cx="12067309" cy="1944709"/>
          </a:xfrm>
        </p:spPr>
        <p:txBody>
          <a:bodyPr>
            <a:normAutofit/>
          </a:bodyPr>
          <a:lstStyle/>
          <a:p>
            <a:r>
              <a:rPr lang="en-US" sz="5300" dirty="0">
                <a:latin typeface="Aharoni" panose="02010803020104030203" pitchFamily="2" charset="-79"/>
                <a:cs typeface="Aharoni" panose="02010803020104030203" pitchFamily="2" charset="-79"/>
              </a:rPr>
              <a:t>Pharmacy Infection Control: Wastages and Spill Cleaning</a:t>
            </a:r>
          </a:p>
        </p:txBody>
      </p:sp>
      <p:sp>
        <p:nvSpPr>
          <p:cNvPr id="3" name="Subtitle 2"/>
          <p:cNvSpPr>
            <a:spLocks noGrp="1"/>
          </p:cNvSpPr>
          <p:nvPr>
            <p:ph type="subTitle" idx="1"/>
          </p:nvPr>
        </p:nvSpPr>
        <p:spPr>
          <a:xfrm>
            <a:off x="124691" y="4510399"/>
            <a:ext cx="11917055" cy="2212373"/>
          </a:xfrm>
        </p:spPr>
        <p:txBody>
          <a:bodyPr>
            <a:noAutofit/>
          </a:bodyPr>
          <a:lstStyle/>
          <a:p>
            <a:r>
              <a:rPr lang="en-US" sz="3200" b="1" dirty="0">
                <a:latin typeface="Candara" panose="020E0502030303020204" pitchFamily="34" charset="0"/>
              </a:rPr>
              <a:t>Yousef Ahmed </a:t>
            </a:r>
            <a:r>
              <a:rPr lang="en-US" sz="3200" b="1" dirty="0" err="1">
                <a:latin typeface="Candara" panose="020E0502030303020204" pitchFamily="34" charset="0"/>
              </a:rPr>
              <a:t>Alomi</a:t>
            </a:r>
            <a:r>
              <a:rPr lang="en-US" sz="3200" b="1" dirty="0">
                <a:latin typeface="Candara" panose="020E0502030303020204" pitchFamily="34" charset="0"/>
              </a:rPr>
              <a:t>, </a:t>
            </a:r>
            <a:r>
              <a:rPr lang="en-US" sz="3200" b="1" dirty="0" err="1">
                <a:latin typeface="Candara" panose="020E0502030303020204" pitchFamily="34" charset="0"/>
              </a:rPr>
              <a:t>Anhar</a:t>
            </a:r>
            <a:r>
              <a:rPr lang="en-US" sz="3200" b="1" dirty="0">
                <a:latin typeface="Candara" panose="020E0502030303020204" pitchFamily="34" charset="0"/>
              </a:rPr>
              <a:t> </a:t>
            </a:r>
            <a:r>
              <a:rPr lang="en-US" sz="3200" b="1" dirty="0" err="1">
                <a:latin typeface="Candara" panose="020E0502030303020204" pitchFamily="34" charset="0"/>
              </a:rPr>
              <a:t>Alyousef</a:t>
            </a:r>
            <a:r>
              <a:rPr lang="en-US" sz="3200" b="1" dirty="0">
                <a:latin typeface="Candara" panose="020E0502030303020204" pitchFamily="34" charset="0"/>
              </a:rPr>
              <a:t>, Mohammed </a:t>
            </a:r>
            <a:r>
              <a:rPr lang="en-US" sz="3200" b="1" dirty="0" err="1">
                <a:latin typeface="Candara" panose="020E0502030303020204" pitchFamily="34" charset="0"/>
              </a:rPr>
              <a:t>Mominul</a:t>
            </a:r>
            <a:r>
              <a:rPr lang="en-US" sz="3200" b="1" dirty="0">
                <a:latin typeface="Candara" panose="020E0502030303020204" pitchFamily="34" charset="0"/>
              </a:rPr>
              <a:t> Islam, Abdulrahman Nabeel Yousif Sharaf, </a:t>
            </a:r>
            <a:r>
              <a:rPr lang="en-US" sz="3200" b="1" dirty="0" err="1">
                <a:latin typeface="Candara" panose="020E0502030303020204" pitchFamily="34" charset="0"/>
              </a:rPr>
              <a:t>Eman</a:t>
            </a:r>
            <a:r>
              <a:rPr lang="en-US" sz="3200" b="1" dirty="0">
                <a:latin typeface="Candara" panose="020E0502030303020204" pitchFamily="34" charset="0"/>
              </a:rPr>
              <a:t> Mohamed Hasan </a:t>
            </a:r>
            <a:r>
              <a:rPr lang="en-US" sz="3200" b="1" dirty="0" err="1">
                <a:latin typeface="Candara" panose="020E0502030303020204" pitchFamily="34" charset="0"/>
              </a:rPr>
              <a:t>Alaali</a:t>
            </a:r>
            <a:r>
              <a:rPr lang="en-US" sz="3200" b="1" dirty="0">
                <a:latin typeface="Candara" panose="020E0502030303020204" pitchFamily="34" charset="0"/>
              </a:rPr>
              <a:t>, </a:t>
            </a:r>
            <a:r>
              <a:rPr lang="en-US" sz="3200" b="1" dirty="0" err="1">
                <a:latin typeface="Candara" panose="020E0502030303020204" pitchFamily="34" charset="0"/>
              </a:rPr>
              <a:t>Maha</a:t>
            </a:r>
            <a:r>
              <a:rPr lang="en-US" sz="3200" b="1" dirty="0">
                <a:latin typeface="Candara" panose="020E0502030303020204" pitchFamily="34" charset="0"/>
              </a:rPr>
              <a:t> Hussein </a:t>
            </a:r>
            <a:r>
              <a:rPr lang="en-US" sz="3200" b="1" dirty="0" err="1">
                <a:latin typeface="Candara" panose="020E0502030303020204" pitchFamily="34" charset="0"/>
              </a:rPr>
              <a:t>Almadany</a:t>
            </a:r>
            <a:r>
              <a:rPr lang="en-US" sz="3200" b="1" dirty="0">
                <a:latin typeface="Candara" panose="020E0502030303020204" pitchFamily="34" charset="0"/>
              </a:rPr>
              <a:t>, </a:t>
            </a:r>
            <a:r>
              <a:rPr lang="en-US" sz="3200" b="1" dirty="0" err="1">
                <a:latin typeface="Candara" panose="020E0502030303020204" pitchFamily="34" charset="0"/>
              </a:rPr>
              <a:t>Hamidah</a:t>
            </a:r>
            <a:r>
              <a:rPr lang="en-US" sz="3200" b="1" dirty="0">
                <a:latin typeface="Candara" panose="020E0502030303020204" pitchFamily="34" charset="0"/>
              </a:rPr>
              <a:t> </a:t>
            </a:r>
            <a:r>
              <a:rPr lang="en-US" sz="3200" b="1" dirty="0" err="1">
                <a:latin typeface="Candara" panose="020E0502030303020204" pitchFamily="34" charset="0"/>
              </a:rPr>
              <a:t>Qasim</a:t>
            </a:r>
            <a:r>
              <a:rPr lang="en-US" sz="3200" b="1" dirty="0">
                <a:latin typeface="Candara" panose="020E0502030303020204" pitchFamily="34" charset="0"/>
              </a:rPr>
              <a:t> Ali </a:t>
            </a:r>
            <a:r>
              <a:rPr lang="en-US" sz="3200" b="1" dirty="0" err="1">
                <a:latin typeface="Candara" panose="020E0502030303020204" pitchFamily="34" charset="0"/>
              </a:rPr>
              <a:t>Abushomi</a:t>
            </a:r>
            <a:endParaRPr lang="en-US" sz="3200" b="1" dirty="0">
              <a:latin typeface="Candara" panose="020E0502030303020204" pitchFamily="34" charset="0"/>
            </a:endParaRP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381847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96213" y="1918952"/>
            <a:ext cx="11629623" cy="4803820"/>
          </a:xfrm>
        </p:spPr>
        <p:txBody>
          <a:bodyPr>
            <a:noAutofit/>
          </a:bodyPr>
          <a:lstStyle/>
          <a:p>
            <a:pPr algn="just"/>
            <a:r>
              <a:rPr lang="en-US" sz="2300" b="1" u="sng" dirty="0"/>
              <a:t>Objectives:</a:t>
            </a:r>
            <a:r>
              <a:rPr lang="en-US" sz="2300" b="1" dirty="0"/>
              <a:t> </a:t>
            </a:r>
            <a:r>
              <a:rPr lang="en-US" sz="2300" dirty="0"/>
              <a:t>In this study, we aimed to illustrate pharmacy infection control wastages and spill cleaning policy as a new initiative in Saudi Arabia. </a:t>
            </a:r>
          </a:p>
          <a:p>
            <a:pPr algn="just"/>
            <a:r>
              <a:rPr lang="en-US" sz="2300" b="1" u="sng" dirty="0"/>
              <a:t>Methods:</a:t>
            </a:r>
            <a:r>
              <a:rPr lang="en-US" sz="2300" dirty="0"/>
              <a:t> This narrative review of pharmacy infection control emphasizes wastages and spill cleaning. A literature search was done using various databases containing PubMed, Medline, and Google Scholar. About specific pharmacy practice infection control policies and procedures. The search time was from the 1960s to October 2021. The topic was English, including narrative review, systemic review, meta-analysis, and guidelines across hospitals and community pharmacy services. Moreover, the national and international guidelines of general research in hospital practice. The committee of pharmacy research formulated and consisted of various experts, including clinical pharmacists, drug information pharmacists, and infection control specialists. The first author drafted the policy guidelines, and the second author reviewed and corrected them. The third author, an infection control specialist, revised the final document. The study emphasizes policy and procedures related to wastage and spill cleaning for pharmacy infection control.</a:t>
            </a:r>
          </a:p>
        </p:txBody>
      </p:sp>
      <p:pic>
        <p:nvPicPr>
          <p:cNvPr id="5" name="Picture 4"/>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38290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93183" y="1864261"/>
            <a:ext cx="11848563" cy="4993739"/>
          </a:xfrm>
        </p:spPr>
        <p:txBody>
          <a:bodyPr>
            <a:noAutofit/>
          </a:bodyPr>
          <a:lstStyle/>
          <a:p>
            <a:pPr algn="just"/>
            <a:r>
              <a:rPr lang="en-US" sz="2200" b="1" u="sng" dirty="0"/>
              <a:t>Results:</a:t>
            </a:r>
            <a:r>
              <a:rPr lang="en-US" sz="2200" dirty="0"/>
              <a:t> The wastages and spill cleaning policy of pharmacy infection control consisted of various items, including the types of pharmacy wastages (biohazard wastages, non-biohazard wastages, sharp material), steps in the management of pharmacy wastages, spill kit contents, and cleaning of spill material. </a:t>
            </a:r>
            <a:r>
              <a:rPr lang="en-US" sz="2200" b="1" u="sng" dirty="0"/>
              <a:t>Conclusion:</a:t>
            </a:r>
            <a:r>
              <a:rPr lang="en-US" sz="2200" b="1" dirty="0"/>
              <a:t> </a:t>
            </a:r>
            <a:r>
              <a:rPr lang="en-US" sz="2200" dirty="0"/>
              <a:t>The policy and procedures of wastages and spill cleaning are new initiative procedures aimed at pharmacy infection control. In pharmacy settings, it is part of the biohazard and safety foundation. As such, waste management and spill clean-up policies are critical in pharmaceutical care services to improve safe disposal. </a:t>
            </a: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42484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4"/>
            <a:ext cx="10515600" cy="4806995"/>
          </a:xfrm>
        </p:spPr>
        <p:txBody>
          <a:bodyPr/>
          <a:lstStyle/>
          <a:p>
            <a:pPr marL="0" indent="0">
              <a:buNone/>
            </a:pPr>
            <a:r>
              <a:rPr lang="en-US" b="1" u="sng" dirty="0"/>
              <a:t>KEYWORDS </a:t>
            </a:r>
            <a:endParaRPr lang="en-US" dirty="0"/>
          </a:p>
          <a:p>
            <a:r>
              <a:rPr lang="en-US" dirty="0"/>
              <a:t>Pharmacy, </a:t>
            </a:r>
          </a:p>
          <a:p>
            <a:r>
              <a:rPr lang="en-US" dirty="0"/>
              <a:t>Infection Control, </a:t>
            </a:r>
          </a:p>
          <a:p>
            <a:r>
              <a:rPr lang="en-US" dirty="0"/>
              <a:t>Wastages, </a:t>
            </a:r>
          </a:p>
          <a:p>
            <a:r>
              <a:rPr lang="en-US" dirty="0"/>
              <a:t>Spill cleaning, </a:t>
            </a:r>
          </a:p>
          <a:p>
            <a:r>
              <a:rPr lang="en-US" dirty="0"/>
              <a:t>Saudi Arabia.</a:t>
            </a: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644451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8F4FF0-02B4-494B-9F64-62E51BF1339E}"/>
              </a:ext>
            </a:extLst>
          </p:cNvPr>
          <p:cNvSpPr>
            <a:spLocks noGrp="1"/>
          </p:cNvSpPr>
          <p:nvPr>
            <p:ph type="title"/>
          </p:nvPr>
        </p:nvSpPr>
        <p:spPr/>
        <p:txBody>
          <a:bodyPr/>
          <a:lstStyle/>
          <a:p>
            <a:endParaRPr lang="en-IN"/>
          </a:p>
        </p:txBody>
      </p:sp>
      <p:pic>
        <p:nvPicPr>
          <p:cNvPr id="4" name="Picture 3">
            <a:extLst>
              <a:ext uri="{FF2B5EF4-FFF2-40B4-BE49-F238E27FC236}">
                <a16:creationId xmlns:a16="http://schemas.microsoft.com/office/drawing/2014/main" id="{68CE5DFA-72BF-4210-AEB7-2BA3C8032265}"/>
              </a:ext>
            </a:extLst>
          </p:cNvPr>
          <p:cNvPicPr>
            <a:picLocks noChangeAspect="1"/>
          </p:cNvPicPr>
          <p:nvPr/>
        </p:nvPicPr>
        <p:blipFill>
          <a:blip r:embed="rId2"/>
          <a:stretch>
            <a:fillRect/>
          </a:stretch>
        </p:blipFill>
        <p:spPr>
          <a:xfrm>
            <a:off x="0" y="-1"/>
            <a:ext cx="12192000" cy="1697755"/>
          </a:xfrm>
          <a:prstGeom prst="rect">
            <a:avLst/>
          </a:prstGeom>
        </p:spPr>
      </p:pic>
      <p:pic>
        <p:nvPicPr>
          <p:cNvPr id="5" name="Picture 4">
            <a:extLst>
              <a:ext uri="{FF2B5EF4-FFF2-40B4-BE49-F238E27FC236}">
                <a16:creationId xmlns:a16="http://schemas.microsoft.com/office/drawing/2014/main" id="{0C40AF11-953B-09BD-670D-D7D8AE9EE621}"/>
              </a:ext>
            </a:extLst>
          </p:cNvPr>
          <p:cNvPicPr>
            <a:picLocks noChangeAspect="1"/>
          </p:cNvPicPr>
          <p:nvPr/>
        </p:nvPicPr>
        <p:blipFill>
          <a:blip r:embed="rId3"/>
          <a:stretch>
            <a:fillRect/>
          </a:stretch>
        </p:blipFill>
        <p:spPr>
          <a:xfrm>
            <a:off x="3285352" y="1763577"/>
            <a:ext cx="5621296" cy="4729298"/>
          </a:xfrm>
          <a:prstGeom prst="rect">
            <a:avLst/>
          </a:prstGeom>
        </p:spPr>
      </p:pic>
    </p:spTree>
    <p:extLst>
      <p:ext uri="{BB962C8B-B14F-4D97-AF65-F5344CB8AC3E}">
        <p14:creationId xmlns:p14="http://schemas.microsoft.com/office/powerpoint/2010/main" val="38539643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18941" y="1825624"/>
            <a:ext cx="11809927" cy="2468080"/>
          </a:xfrm>
        </p:spPr>
        <p:txBody>
          <a:bodyPr>
            <a:normAutofit/>
          </a:bodyPr>
          <a:lstStyle/>
          <a:p>
            <a:pPr marL="0" indent="0" algn="just">
              <a:buNone/>
            </a:pPr>
            <a:r>
              <a:rPr lang="en-US" sz="2300" dirty="0"/>
              <a:t>The pharmacy wastes and spill cleaning coverage and methods are critical components of pharmacy infection control management devices. Therefore, management accreditation must implement the policy and tactics to put biohazard liquid and sharp fabric wastes with excellent methodology. Furthermore, the policy will protect pharmacy employees and healthcare providers from biohazard and sharp cloth-related issues and improve environment prevention contamination in the pharmacy setting. As a result, waste and spill clean-up coverage is strongly encouraged in the pharmacy practice in Saudi Arabia.</a:t>
            </a: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2614708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169</TotalTime>
  <Words>434</Words>
  <Application>Microsoft Office PowerPoint</Application>
  <PresentationFormat>Widescreen</PresentationFormat>
  <Paragraphs>12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Aharoni</vt:lpstr>
      <vt:lpstr>Arial</vt:lpstr>
      <vt:lpstr>Calibri</vt:lpstr>
      <vt:lpstr>Calibri Light</vt:lpstr>
      <vt:lpstr>Candara</vt:lpstr>
      <vt:lpstr>Office Theme</vt:lpstr>
      <vt:lpstr>Pharmacy Infection Control: Wastages and Spill Cleaning</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 Reporting Practices of ADR: An Observational Study</dc:title>
  <dc:creator>USER 1</dc:creator>
  <cp:lastModifiedBy>Suriya EMT</cp:lastModifiedBy>
  <cp:revision>48</cp:revision>
  <dcterms:created xsi:type="dcterms:W3CDTF">2019-03-11T09:12:10Z</dcterms:created>
  <dcterms:modified xsi:type="dcterms:W3CDTF">2022-12-20T07:37:46Z</dcterms:modified>
</cp:coreProperties>
</file>