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5/8/2019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5/8/2019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5/8/2019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5/8/2019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828799"/>
            <a:ext cx="11737109" cy="2997201"/>
          </a:xfrm>
        </p:spPr>
        <p:txBody>
          <a:bodyPr>
            <a:normAutofit fontScale="90000"/>
          </a:bodyPr>
          <a:lstStyle/>
          <a:p>
            <a:r>
              <a:rPr lang="en-US" sz="4400" dirty="0">
                <a:latin typeface="Aharoni" panose="02010803020104030203" pitchFamily="2" charset="-79"/>
                <a:cs typeface="Aharoni" panose="02010803020104030203" pitchFamily="2" charset="-79"/>
              </a:rPr>
              <a:t>National Survey of Medication Safety Practice: Patient Education, Quality Process and Risk Management at Primary Healthcare Centers/Community Pharmacies in Riyadh, Saudi Arabia</a:t>
            </a:r>
            <a:endParaRPr lang="en-US" sz="44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278244" y="4957045"/>
            <a:ext cx="11583555" cy="1720845"/>
          </a:xfrm>
        </p:spPr>
        <p:txBody>
          <a:bodyPr>
            <a:normAutofit fontScale="92500"/>
          </a:bodyPr>
          <a:lstStyle/>
          <a:p>
            <a:r>
              <a:rPr lang="en-US" sz="3600" b="1" dirty="0">
                <a:latin typeface="Candara" panose="020E0502030303020204" pitchFamily="34" charset="0"/>
              </a:rPr>
              <a:t>Yousef Ahmed Alomi, Zainab Abdulmunem Almuallem, Manar Mohammed Alslim, Khulud Abdulrahman Alamoudi, Adel Mehmas H. Alragas, Rana Mohammed Alslim</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17500" y="2055814"/>
            <a:ext cx="11633200" cy="4499531"/>
          </a:xfrm>
        </p:spPr>
        <p:txBody>
          <a:bodyPr>
            <a:normAutofit fontScale="92500" lnSpcReduction="20000"/>
          </a:bodyPr>
          <a:lstStyle/>
          <a:p>
            <a:pPr algn="just"/>
            <a:r>
              <a:rPr lang="en-US" b="1" u="sng" dirty="0" smtClean="0"/>
              <a:t>Objective:</a:t>
            </a:r>
            <a:r>
              <a:rPr lang="en-US" b="1" dirty="0" smtClean="0"/>
              <a:t> </a:t>
            </a:r>
            <a:r>
              <a:rPr lang="en-US" dirty="0" smtClean="0"/>
              <a:t>To </a:t>
            </a:r>
            <a:r>
              <a:rPr lang="en-US" dirty="0"/>
              <a:t>explore the national medication safety practice such as patient education, quality process and risk management at primary healthcare centers (PHCs) and community pharmacies (CPs) in Riyadh city, Kingdom of Saudi Arabia</a:t>
            </a:r>
            <a:r>
              <a:rPr lang="en-US" dirty="0" smtClean="0"/>
              <a:t>.</a:t>
            </a:r>
            <a:endParaRPr lang="en-US" dirty="0" smtClean="0"/>
          </a:p>
          <a:p>
            <a:pPr algn="just"/>
            <a:r>
              <a:rPr lang="en-US" b="1" u="sng" dirty="0"/>
              <a:t>Methods:</a:t>
            </a:r>
            <a:r>
              <a:rPr lang="en-US" dirty="0"/>
              <a:t> </a:t>
            </a:r>
            <a:r>
              <a:rPr lang="en-US" dirty="0" smtClean="0"/>
              <a:t>This </a:t>
            </a:r>
            <a:r>
              <a:rPr lang="en-US" dirty="0"/>
              <a:t>is a four-month cross-sectional medication safety practice survey conducted at PHC pharmacies and CPs in Riyadh city. The survey consisted of the modified version of the Medication Safety Self-Assessment® for Community/Ambulatory Pharmacy from the Institute of Safe Medication Practice (ISMP). The survey consisted of a demographic section and 10 domains with 198 questions. The domains included questions on patient information; drug information; communication of drug orders and other drug information; drug labeling and packaging and nomenclature; use of devices; environmental factors; staff competency and education; patient education; quality processes; and risk management domain. In this study, we emphasized on patient education, quality process and risk management; it is a finding from medication safety self-assessment for community/ambulatory pharmacy in Riyadh city</a:t>
            </a:r>
            <a:r>
              <a:rPr lang="en-US" dirty="0" smtClean="0"/>
              <a:t>.</a:t>
            </a:r>
            <a:r>
              <a:rPr lang="en-US" dirty="0"/>
              <a: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5900" y="1955800"/>
            <a:ext cx="11798300" cy="4762499"/>
          </a:xfrm>
        </p:spPr>
        <p:txBody>
          <a:bodyPr>
            <a:normAutofit fontScale="92500" lnSpcReduction="10000"/>
          </a:bodyPr>
          <a:lstStyle/>
          <a:p>
            <a:pPr algn="just"/>
            <a:r>
              <a:rPr lang="en-US" b="1" u="sng" dirty="0"/>
              <a:t>Results:</a:t>
            </a:r>
            <a:r>
              <a:rPr lang="en-US" dirty="0"/>
              <a:t> </a:t>
            </a:r>
            <a:r>
              <a:rPr lang="en-US" dirty="0" smtClean="0"/>
              <a:t>The </a:t>
            </a:r>
            <a:r>
              <a:rPr lang="en-US" dirty="0"/>
              <a:t>survey was distributed to 13 PHC pharmacies and 23 CPs. The average score of all ISMP-self assessment of medication safety items at PHCs was 2.75±0.36 (54.94%) (95% confidence interval (95% CI)=2.55–2.95; </a:t>
            </a:r>
            <a:r>
              <a:rPr lang="en-US" i="1" dirty="0"/>
              <a:t>P</a:t>
            </a:r>
            <a:r>
              <a:rPr lang="en-US" dirty="0"/>
              <a:t>&lt;0.05; range=2.04–3.38). The average score of all ISMP-self assessment of medication safety items at CPs was 3.14±0.42 (62.86%) (95% CI=2.90–4.38; </a:t>
            </a:r>
            <a:r>
              <a:rPr lang="en-US" i="1" dirty="0"/>
              <a:t>P</a:t>
            </a:r>
            <a:r>
              <a:rPr lang="en-US" dirty="0"/>
              <a:t>&lt;0.05; range=2.40–3.88). The average score of patient education at PHCs was 3.04±0.365 (60.8%) (95% CI=2.89–3.19; </a:t>
            </a:r>
            <a:r>
              <a:rPr lang="en-US" i="1" dirty="0"/>
              <a:t>P</a:t>
            </a:r>
            <a:r>
              <a:rPr lang="en-US" dirty="0"/>
              <a:t>&lt;0.05; range=2.00–3.73) and at CPs, it was 3.73±0.29 (74.6%) (95% CI=3.61–3.85; </a:t>
            </a:r>
            <a:r>
              <a:rPr lang="en-US" i="1" dirty="0"/>
              <a:t>P</a:t>
            </a:r>
            <a:r>
              <a:rPr lang="en-US" dirty="0"/>
              <a:t>&lt;0.05; range=3.11–4.22). The average score of quality processes and risk management at PHCs was 2.76±0.35 (55.2 %) (95% CI=2.64–2.88; </a:t>
            </a:r>
            <a:r>
              <a:rPr lang="en-US" i="1" dirty="0"/>
              <a:t>P</a:t>
            </a:r>
            <a:r>
              <a:rPr lang="en-US" dirty="0"/>
              <a:t>&lt;0.05; range=2.09–3.50) and at CPs, it was 3.20 ±0.38 (64%) (95% CI=3.07–3.33; </a:t>
            </a:r>
            <a:r>
              <a:rPr lang="en-US" i="1" dirty="0"/>
              <a:t>P</a:t>
            </a:r>
            <a:r>
              <a:rPr lang="en-US" dirty="0"/>
              <a:t>&lt;0.05; range=2.47–3.89). </a:t>
            </a:r>
            <a:r>
              <a:rPr lang="en-US" dirty="0" smtClean="0"/>
              <a:t>.</a:t>
            </a:r>
            <a:endParaRPr lang="en-US" dirty="0" smtClean="0"/>
          </a:p>
          <a:p>
            <a:pPr algn="just"/>
            <a:r>
              <a:rPr lang="en-US" b="1" u="sng" dirty="0"/>
              <a:t>Conclusion:</a:t>
            </a:r>
            <a:r>
              <a:rPr lang="en-US" dirty="0"/>
              <a:t> </a:t>
            </a:r>
            <a:r>
              <a:rPr lang="en-US" dirty="0" smtClean="0"/>
              <a:t>The </a:t>
            </a:r>
            <a:r>
              <a:rPr lang="en-US" dirty="0"/>
              <a:t>implementation of patient education and quality processes and risk management at PHCs and CPs were inadequate. Targeting to improve all meditations safety assessment tools at PHCs and CPs is highly recommended in the Kingdom of Saudi </a:t>
            </a:r>
            <a:r>
              <a:rPr lang="en-US" dirty="0" smtClean="0"/>
              <a:t>Arabia</a:t>
            </a:r>
            <a:r>
              <a:rPr lang="en-US" dirty="0" smtClean="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79976"/>
          </a:xfrm>
        </p:spPr>
        <p:txBody>
          <a:bodyPr>
            <a:normAutofit lnSpcReduction="10000"/>
          </a:bodyPr>
          <a:lstStyle/>
          <a:p>
            <a:r>
              <a:rPr lang="en-US" b="1" u="sng" dirty="0" smtClean="0"/>
              <a:t>KEYWORDS </a:t>
            </a:r>
            <a:endParaRPr lang="en-US" dirty="0"/>
          </a:p>
          <a:p>
            <a:r>
              <a:rPr lang="en-US" dirty="0" smtClean="0"/>
              <a:t>Medication</a:t>
            </a:r>
            <a:r>
              <a:rPr lang="en-US" dirty="0"/>
              <a:t>, </a:t>
            </a:r>
            <a:endParaRPr lang="en-US" dirty="0" smtClean="0"/>
          </a:p>
          <a:p>
            <a:r>
              <a:rPr lang="en-US" dirty="0" smtClean="0"/>
              <a:t>Safety</a:t>
            </a:r>
            <a:r>
              <a:rPr lang="en-US" dirty="0"/>
              <a:t>, </a:t>
            </a:r>
            <a:endParaRPr lang="en-US" dirty="0" smtClean="0"/>
          </a:p>
          <a:p>
            <a:r>
              <a:rPr lang="en-US" dirty="0" smtClean="0"/>
              <a:t>Education</a:t>
            </a:r>
            <a:r>
              <a:rPr lang="en-US" dirty="0"/>
              <a:t>, </a:t>
            </a:r>
            <a:endParaRPr lang="en-US" dirty="0" smtClean="0"/>
          </a:p>
          <a:p>
            <a:r>
              <a:rPr lang="en-US" dirty="0" smtClean="0"/>
              <a:t>Quality</a:t>
            </a:r>
            <a:r>
              <a:rPr lang="en-US" dirty="0"/>
              <a:t>, </a:t>
            </a:r>
            <a:endParaRPr lang="en-US" dirty="0" smtClean="0"/>
          </a:p>
          <a:p>
            <a:r>
              <a:rPr lang="en-US" dirty="0" smtClean="0"/>
              <a:t>Risk </a:t>
            </a:r>
            <a:r>
              <a:rPr lang="en-US" dirty="0"/>
              <a:t>Management, </a:t>
            </a:r>
            <a:endParaRPr lang="en-US" dirty="0" smtClean="0"/>
          </a:p>
          <a:p>
            <a:r>
              <a:rPr lang="en-US" dirty="0" smtClean="0"/>
              <a:t>Primary </a:t>
            </a:r>
            <a:r>
              <a:rPr lang="en-US" dirty="0"/>
              <a:t>Healthcare Centers, </a:t>
            </a:r>
            <a:endParaRPr lang="en-US" dirty="0" smtClean="0"/>
          </a:p>
          <a:p>
            <a:r>
              <a:rPr lang="en-US" dirty="0" smtClean="0"/>
              <a:t>Community </a:t>
            </a:r>
            <a:r>
              <a:rPr lang="en-US" dirty="0"/>
              <a:t>Pharmacies, </a:t>
            </a:r>
            <a:endParaRPr lang="en-US" dirty="0" smtClean="0"/>
          </a:p>
          <a:p>
            <a:r>
              <a:rPr lang="en-US" dirty="0" smtClean="0"/>
              <a:t>Riyadh</a:t>
            </a:r>
            <a:r>
              <a:rPr lang="en-US" dirty="0"/>
              <a:t>, </a:t>
            </a:r>
            <a:endParaRPr lang="en-US" dirty="0" smtClean="0"/>
          </a:p>
          <a:p>
            <a:r>
              <a:rPr lang="en-US" dirty="0" smtClean="0"/>
              <a:t>Saudi </a:t>
            </a:r>
            <a:r>
              <a:rPr lang="en-US" dirty="0"/>
              <a:t>Arabia.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t="1336"/>
          <a:stretch/>
        </p:blipFill>
        <p:spPr>
          <a:xfrm>
            <a:off x="2247900" y="2369712"/>
            <a:ext cx="7696200" cy="3307981"/>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32629"/>
          </a:xfrm>
        </p:spPr>
        <p:txBody>
          <a:bodyPr/>
          <a:lstStyle/>
          <a:p>
            <a:endParaRPr lang="en-US"/>
          </a:p>
        </p:txBody>
      </p:sp>
      <p:sp>
        <p:nvSpPr>
          <p:cNvPr id="3" name="Content Placeholder 2"/>
          <p:cNvSpPr>
            <a:spLocks noGrp="1"/>
          </p:cNvSpPr>
          <p:nvPr>
            <p:ph idx="1"/>
          </p:nvPr>
        </p:nvSpPr>
        <p:spPr>
          <a:xfrm>
            <a:off x="218942" y="1931831"/>
            <a:ext cx="11681138" cy="4675032"/>
          </a:xfrm>
        </p:spPr>
        <p:txBody>
          <a:bodyPr>
            <a:normAutofit/>
          </a:bodyPr>
          <a:lstStyle/>
          <a:p>
            <a:pPr marL="0" indent="0" algn="just">
              <a:buNone/>
            </a:pPr>
            <a:r>
              <a:rPr lang="en-US" dirty="0"/>
              <a:t>Half of medication safety assessments tool with emphasis on the patient counseling and quality management and risk management is not implemented in the PHCs and CPs. Several medication safety tools should be implemented with emphasis on e-prescribing, patient education, risk </a:t>
            </a:r>
            <a:r>
              <a:rPr lang="en-US" dirty="0" smtClean="0"/>
              <a:t>managements</a:t>
            </a:r>
            <a:r>
              <a:rPr lang="en-US" dirty="0" smtClean="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164</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National Survey of Medication Safety Practice: Patient Education, Quality Process and Risk Management at Primary Healthcare Centers/Community Pharmacies in Riyadh,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9</cp:revision>
  <dcterms:created xsi:type="dcterms:W3CDTF">2019-03-11T09:12:10Z</dcterms:created>
  <dcterms:modified xsi:type="dcterms:W3CDTF">2019-05-08T09:18:49Z</dcterms:modified>
</cp:coreProperties>
</file>