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6" r:id="rId7"/>
    <p:sldId id="263" r:id="rId8"/>
    <p:sldId id="265" r:id="rId9"/>
    <p:sldId id="264" r:id="rId10"/>
    <p:sldId id="26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3/18/2019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3/18/2019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3/18/2019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3/18/2019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9382" y="1919735"/>
            <a:ext cx="11513127" cy="2139647"/>
          </a:xfrm>
        </p:spPr>
        <p:txBody>
          <a:bodyPr>
            <a:normAutofit/>
          </a:bodyPr>
          <a:lstStyle/>
          <a:p>
            <a:r>
              <a:rPr lang="en-US" sz="4400" dirty="0">
                <a:latin typeface="Aharoni" panose="02010803020104030203" pitchFamily="2" charset="-79"/>
                <a:cs typeface="Aharoni" panose="02010803020104030203" pitchFamily="2" charset="-79"/>
              </a:rPr>
              <a:t>Comparison of Visceral Adiposity Index with Other Indices of Adiposity in Patients with Acute Myocardial Infarction</a:t>
            </a:r>
            <a:endParaRPr lang="en-US" sz="44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387927" y="4641273"/>
            <a:ext cx="11208328" cy="1884218"/>
          </a:xfrm>
        </p:spPr>
        <p:txBody>
          <a:bodyPr>
            <a:normAutofit/>
          </a:bodyPr>
          <a:lstStyle/>
          <a:p>
            <a:r>
              <a:rPr lang="en-US" sz="3600" b="1" dirty="0">
                <a:latin typeface="Candara" panose="020E0502030303020204" pitchFamily="34" charset="0"/>
              </a:rPr>
              <a:t>Vengatesh Munusamy, Melvin George, Amrita Jena, Aruna Sridhar, Dhandapani</a:t>
            </a:r>
          </a:p>
          <a:p>
            <a:r>
              <a:rPr lang="en-US" sz="3600" b="1" dirty="0">
                <a:latin typeface="Candara" panose="020E0502030303020204" pitchFamily="34" charset="0"/>
              </a:rPr>
              <a:t>Vellala Elumalai</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2" y="1953491"/>
            <a:ext cx="11682114" cy="4795038"/>
          </a:xfrm>
        </p:spPr>
        <p:txBody>
          <a:bodyPr>
            <a:normAutofit/>
          </a:bodyPr>
          <a:lstStyle/>
          <a:p>
            <a:pPr marL="0" indent="0" algn="just">
              <a:buNone/>
            </a:pPr>
            <a:r>
              <a:rPr lang="en-US" dirty="0"/>
              <a:t>Visceral adipose tissue has gained tremendous significance in recent years as an endocrine organ. Our study showed that patients with Myocardial infarction had a lower visceral adiposity than controls which could reflect the obesity paradox. The role of VAI in predicting cardiovascular risk needs to be ascertained from prospective cohort studies carried out in larger populations in the community. </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66255" y="1825624"/>
            <a:ext cx="11845635" cy="4729721"/>
          </a:xfrm>
        </p:spPr>
        <p:txBody>
          <a:bodyPr>
            <a:normAutofit fontScale="92500" lnSpcReduction="10000"/>
          </a:bodyPr>
          <a:lstStyle/>
          <a:p>
            <a:pPr algn="just"/>
            <a:r>
              <a:rPr lang="en-US" b="1" u="sng" dirty="0" smtClean="0"/>
              <a:t>Background</a:t>
            </a:r>
            <a:r>
              <a:rPr lang="en-US" b="1" u="sng" dirty="0" smtClean="0"/>
              <a:t>:</a:t>
            </a:r>
            <a:r>
              <a:rPr lang="en-US" b="1" dirty="0" smtClean="0"/>
              <a:t> </a:t>
            </a:r>
            <a:r>
              <a:rPr lang="en-US" dirty="0"/>
              <a:t>Obesity continues to increase exponentially across the globe. BMI has been the traditional method used to define and quantify the severity of obesity. In recent years, visceral fat has emerged as an important measure of cardiovascular risk. Although MRI and CT scan can estimate the degree of visceral fat, these methods are not feasible in the routine clinical setting. Visceral Adiposity Index (VAI) is a recently derived index to measure visceral fat based on the knowledge of Waist Circumference (WC), plasma HDL, triglycerides and BMI. The study aimed to compare VAI with other adiposity indices in Acute MI and to also assess its ability to detect metabolic syndrome. </a:t>
            </a:r>
            <a:endParaRPr lang="en-US" dirty="0" smtClean="0"/>
          </a:p>
          <a:p>
            <a:pPr algn="just"/>
            <a:r>
              <a:rPr lang="en-US" b="1" u="sng" dirty="0"/>
              <a:t>Methods:</a:t>
            </a:r>
            <a:r>
              <a:rPr lang="en-US" dirty="0"/>
              <a:t> </a:t>
            </a:r>
            <a:r>
              <a:rPr lang="en-US" dirty="0" smtClean="0"/>
              <a:t>In </a:t>
            </a:r>
            <a:r>
              <a:rPr lang="en-US" dirty="0"/>
              <a:t>this </a:t>
            </a:r>
            <a:r>
              <a:rPr lang="en-US" dirty="0" smtClean="0"/>
              <a:t>cross-sectional </a:t>
            </a:r>
            <a:r>
              <a:rPr lang="en-US" dirty="0"/>
              <a:t>study, 213 patients (Acute STEMI- 106, Controls-107) were included. The lipid profile and all other routine laboratory investigations were performed. Waist and hip circumference (HC) were measured. VAI and other adiposity indices were measured such as atherogenic index (AI), Conicity index (CI), Waist Hip Ratio (WHR) and Waist Height Ratio (WHtR) using appropriate formulae.</a:t>
            </a:r>
            <a:endParaRPr lang="en-US" dirty="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18655" y="2055814"/>
            <a:ext cx="11596254" cy="4455821"/>
          </a:xfrm>
        </p:spPr>
        <p:txBody>
          <a:bodyPr>
            <a:normAutofit/>
          </a:bodyPr>
          <a:lstStyle/>
          <a:p>
            <a:pPr algn="just"/>
            <a:r>
              <a:rPr lang="en-US" b="1" u="sng" dirty="0"/>
              <a:t>Results:</a:t>
            </a:r>
            <a:r>
              <a:rPr lang="en-US" dirty="0"/>
              <a:t> </a:t>
            </a:r>
            <a:r>
              <a:rPr lang="en-US" dirty="0"/>
              <a:t>Patients with metabolic syndrome had higher VAI index (p=0.0001), higher AI index (p=0.0001), higher CI (p=0.0001), higher BMI (p=0.0001), higher WC (p=0.0001) and higher HC (p=0.0001). An ROC curve plotted for each adiposity index to detect metabolic syndrome showed VAI to have the maximal AUC. A VAI of 2.69 was chosen as the cut-off value which had a sensitivity of 70.1% and specificity of 74.35 % ( AUC=0.81, CI-0.74 to 0.87; P=0.0001).</a:t>
            </a:r>
            <a:r>
              <a:rPr lang="en-US" dirty="0"/>
              <a:t> </a:t>
            </a:r>
            <a:endParaRPr lang="en-US" dirty="0" smtClean="0"/>
          </a:p>
          <a:p>
            <a:pPr algn="just"/>
            <a:r>
              <a:rPr lang="en-US" b="1" u="sng" dirty="0"/>
              <a:t>Conclusion:</a:t>
            </a:r>
            <a:r>
              <a:rPr lang="en-US" dirty="0"/>
              <a:t> </a:t>
            </a:r>
            <a:r>
              <a:rPr lang="en-US" dirty="0"/>
              <a:t>VAI is an excellent and simple tool to detect Mets as compared to other adiposity indices. It remains to be seen if VAI could accurately reflect the degree of cardiovascular risk from prospective cohort studies.</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u="sng" dirty="0" smtClean="0"/>
              <a:t>KEYWORDS </a:t>
            </a:r>
          </a:p>
          <a:p>
            <a:r>
              <a:rPr lang="en-US" dirty="0"/>
              <a:t>Acute Myocardial Infarction, </a:t>
            </a:r>
            <a:endParaRPr lang="en-US" dirty="0" smtClean="0"/>
          </a:p>
          <a:p>
            <a:r>
              <a:rPr lang="en-US" dirty="0" smtClean="0"/>
              <a:t>Anthropometric </a:t>
            </a:r>
            <a:r>
              <a:rPr lang="en-US" dirty="0"/>
              <a:t>indices, </a:t>
            </a:r>
            <a:endParaRPr lang="en-US" dirty="0" smtClean="0"/>
          </a:p>
          <a:p>
            <a:r>
              <a:rPr lang="en-US" dirty="0" smtClean="0"/>
              <a:t>Atherogenic </a:t>
            </a:r>
            <a:r>
              <a:rPr lang="en-US" dirty="0"/>
              <a:t>Index, </a:t>
            </a:r>
            <a:endParaRPr lang="en-US" dirty="0" smtClean="0"/>
          </a:p>
          <a:p>
            <a:r>
              <a:rPr lang="en-US" dirty="0" smtClean="0"/>
              <a:t>Metabolic </a:t>
            </a:r>
            <a:r>
              <a:rPr lang="en-US" dirty="0"/>
              <a:t>syndrome (Mets), </a:t>
            </a:r>
            <a:endParaRPr lang="en-US" dirty="0" smtClean="0"/>
          </a:p>
          <a:p>
            <a:r>
              <a:rPr lang="en-US" dirty="0" smtClean="0"/>
              <a:t>Visceral </a:t>
            </a:r>
            <a:r>
              <a:rPr lang="en-US" dirty="0"/>
              <a:t>Adiposity index, </a:t>
            </a:r>
            <a:endParaRPr lang="en-US" dirty="0" smtClean="0"/>
          </a:p>
          <a:p>
            <a:r>
              <a:rPr lang="en-US" dirty="0" smtClean="0"/>
              <a:t>Waist </a:t>
            </a:r>
            <a:r>
              <a:rPr lang="en-US" dirty="0"/>
              <a:t>circumference.</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sp>
        <p:nvSpPr>
          <p:cNvPr id="6" name="TextBox 5"/>
          <p:cNvSpPr txBox="1"/>
          <p:nvPr/>
        </p:nvSpPr>
        <p:spPr>
          <a:xfrm>
            <a:off x="321972" y="5959820"/>
            <a:ext cx="11745532" cy="646331"/>
          </a:xfrm>
          <a:prstGeom prst="rect">
            <a:avLst/>
          </a:prstGeom>
          <a:noFill/>
        </p:spPr>
        <p:txBody>
          <a:bodyPr wrap="square" rtlCol="0">
            <a:spAutoFit/>
          </a:bodyPr>
          <a:lstStyle/>
          <a:p>
            <a:pPr algn="ctr"/>
            <a:r>
              <a:rPr lang="en-US" b="1" dirty="0">
                <a:solidFill>
                  <a:srgbClr val="C00000"/>
                </a:solidFill>
              </a:rPr>
              <a:t>Figure 1a: Correlation of Visceral Adiposity Index and Atherogenic Index. 1b: Correlation of Visceral Adiposity Index and Waist Height Ratio</a:t>
            </a:r>
            <a:endParaRPr lang="en-US" dirty="0">
              <a:solidFill>
                <a:srgbClr val="C00000"/>
              </a:solidFill>
            </a:endParaRPr>
          </a:p>
        </p:txBody>
      </p:sp>
      <p:pic>
        <p:nvPicPr>
          <p:cNvPr id="4" name="Content Placeholder 3"/>
          <p:cNvPicPr>
            <a:picLocks noGrp="1" noChangeAspect="1"/>
          </p:cNvPicPr>
          <p:nvPr>
            <p:ph idx="1"/>
          </p:nvPr>
        </p:nvPicPr>
        <p:blipFill rotWithShape="1">
          <a:blip r:embed="rId3"/>
          <a:srcRect l="1803" t="8927"/>
          <a:stretch/>
        </p:blipFill>
        <p:spPr>
          <a:xfrm>
            <a:off x="2230581" y="2604655"/>
            <a:ext cx="7875443" cy="3096851"/>
          </a:xfrm>
          <a:prstGeom prst="rect">
            <a:avLst/>
          </a:prstGeom>
        </p:spPr>
      </p:pic>
    </p:spTree>
    <p:extLst>
      <p:ext uri="{BB962C8B-B14F-4D97-AF65-F5344CB8AC3E}">
        <p14:creationId xmlns:p14="http://schemas.microsoft.com/office/powerpoint/2010/main" val="2840789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sp>
        <p:nvSpPr>
          <p:cNvPr id="6" name="TextBox 5"/>
          <p:cNvSpPr txBox="1"/>
          <p:nvPr/>
        </p:nvSpPr>
        <p:spPr>
          <a:xfrm>
            <a:off x="321972" y="5959820"/>
            <a:ext cx="11745532" cy="369332"/>
          </a:xfrm>
          <a:prstGeom prst="rect">
            <a:avLst/>
          </a:prstGeom>
          <a:noFill/>
        </p:spPr>
        <p:txBody>
          <a:bodyPr wrap="square" rtlCol="0">
            <a:spAutoFit/>
          </a:bodyPr>
          <a:lstStyle/>
          <a:p>
            <a:pPr algn="ctr"/>
            <a:r>
              <a:rPr lang="en-US" b="1" dirty="0">
                <a:solidFill>
                  <a:srgbClr val="C00000"/>
                </a:solidFill>
              </a:rPr>
              <a:t>Figure 2: Receiver operating characteristics curve for different adiposity indices to predict metabolic syndrome</a:t>
            </a:r>
          </a:p>
        </p:txBody>
      </p:sp>
      <p:pic>
        <p:nvPicPr>
          <p:cNvPr id="3" name="Content Placeholder 2"/>
          <p:cNvPicPr>
            <a:picLocks noGrp="1" noChangeAspect="1"/>
          </p:cNvPicPr>
          <p:nvPr>
            <p:ph idx="1"/>
          </p:nvPr>
        </p:nvPicPr>
        <p:blipFill rotWithShape="1">
          <a:blip r:embed="rId3"/>
          <a:srcRect l="1400" t="6827"/>
          <a:stretch/>
        </p:blipFill>
        <p:spPr>
          <a:xfrm>
            <a:off x="2189018" y="2590800"/>
            <a:ext cx="7926532" cy="3044031"/>
          </a:xfrm>
          <a:prstGeom prst="rect">
            <a:avLst/>
          </a:prstGeom>
        </p:spPr>
      </p:pic>
    </p:spTree>
    <p:extLst>
      <p:ext uri="{BB962C8B-B14F-4D97-AF65-F5344CB8AC3E}">
        <p14:creationId xmlns:p14="http://schemas.microsoft.com/office/powerpoint/2010/main" val="2714738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3" name="Content Placeholder 2"/>
          <p:cNvPicPr>
            <a:picLocks noGrp="1" noChangeAspect="1"/>
          </p:cNvPicPr>
          <p:nvPr>
            <p:ph idx="1"/>
          </p:nvPr>
        </p:nvPicPr>
        <p:blipFill rotWithShape="1">
          <a:blip r:embed="rId3"/>
          <a:srcRect l="2076"/>
          <a:stretch/>
        </p:blipFill>
        <p:spPr>
          <a:xfrm>
            <a:off x="3394365" y="2092038"/>
            <a:ext cx="5181600" cy="4530436"/>
          </a:xfrm>
          <a:prstGeom prst="rect">
            <a:avLst/>
          </a:prstGeom>
        </p:spPr>
      </p:pic>
    </p:spTree>
    <p:extLst>
      <p:ext uri="{BB962C8B-B14F-4D97-AF65-F5344CB8AC3E}">
        <p14:creationId xmlns:p14="http://schemas.microsoft.com/office/powerpoint/2010/main" val="1050335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3" name="Content Placeholder 2"/>
          <p:cNvPicPr>
            <a:picLocks noGrp="1" noChangeAspect="1"/>
          </p:cNvPicPr>
          <p:nvPr>
            <p:ph idx="1"/>
          </p:nvPr>
        </p:nvPicPr>
        <p:blipFill rotWithShape="1">
          <a:blip r:embed="rId3"/>
          <a:srcRect l="2517" t="4058"/>
          <a:stretch/>
        </p:blipFill>
        <p:spPr>
          <a:xfrm>
            <a:off x="3906982" y="2784763"/>
            <a:ext cx="4494068" cy="2540505"/>
          </a:xfrm>
          <a:prstGeom prst="rect">
            <a:avLst/>
          </a:prstGeom>
        </p:spPr>
      </p:pic>
    </p:spTree>
    <p:extLst>
      <p:ext uri="{BB962C8B-B14F-4D97-AF65-F5344CB8AC3E}">
        <p14:creationId xmlns:p14="http://schemas.microsoft.com/office/powerpoint/2010/main" val="1053175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6" name="Content Placeholder 5"/>
          <p:cNvPicPr>
            <a:picLocks noGrp="1" noChangeAspect="1"/>
          </p:cNvPicPr>
          <p:nvPr>
            <p:ph idx="1"/>
          </p:nvPr>
        </p:nvPicPr>
        <p:blipFill rotWithShape="1">
          <a:blip r:embed="rId3"/>
          <a:srcRect l="1520" t="5167"/>
          <a:stretch/>
        </p:blipFill>
        <p:spPr>
          <a:xfrm>
            <a:off x="4003964" y="2050473"/>
            <a:ext cx="4249649" cy="4126490"/>
          </a:xfrm>
          <a:prstGeom prst="rect">
            <a:avLst/>
          </a:prstGeom>
        </p:spPr>
      </p:pic>
    </p:spTree>
    <p:extLst>
      <p:ext uri="{BB962C8B-B14F-4D97-AF65-F5344CB8AC3E}">
        <p14:creationId xmlns:p14="http://schemas.microsoft.com/office/powerpoint/2010/main" val="25575796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281</Words>
  <Application>Microsoft Office PowerPoint</Application>
  <PresentationFormat>Widescreen</PresentationFormat>
  <Paragraphs>17</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Aharoni</vt:lpstr>
      <vt:lpstr>Arial</vt:lpstr>
      <vt:lpstr>Calibri</vt:lpstr>
      <vt:lpstr>Calibri Light</vt:lpstr>
      <vt:lpstr>Candara</vt:lpstr>
      <vt:lpstr>Office Theme</vt:lpstr>
      <vt:lpstr>Comparison of Visceral Adiposity Index with Other Indices of Adiposity in Patients with Acute Myocardial Infarction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Salman</cp:lastModifiedBy>
  <cp:revision>7</cp:revision>
  <dcterms:created xsi:type="dcterms:W3CDTF">2019-03-11T09:12:10Z</dcterms:created>
  <dcterms:modified xsi:type="dcterms:W3CDTF">2019-03-18T07:46:09Z</dcterms:modified>
</cp:coreProperties>
</file>