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6" r:id="rId8"/>
    <p:sldId id="267" r:id="rId9"/>
    <p:sldId id="265" r:id="rId10"/>
    <p:sldId id="264"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9735"/>
            <a:ext cx="12192000" cy="3151029"/>
          </a:xfrm>
        </p:spPr>
        <p:txBody>
          <a:bodyPr>
            <a:normAutofit/>
          </a:bodyPr>
          <a:lstStyle/>
          <a:p>
            <a:r>
              <a:rPr lang="en-US" sz="4800" dirty="0">
                <a:latin typeface="Aharoni" panose="02010803020104030203" pitchFamily="2" charset="-79"/>
                <a:cs typeface="Aharoni" panose="02010803020104030203" pitchFamily="2" charset="-79"/>
              </a:rPr>
              <a:t>A Study on the Knowledge and Barriers Towards ADRs Reporting among Community Pharmacists in Enugu and Nsukka areas, South-Eastern Nigeria</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5375871"/>
            <a:ext cx="9302839" cy="1205037"/>
          </a:xfrm>
        </p:spPr>
        <p:txBody>
          <a:bodyPr>
            <a:normAutofit/>
          </a:bodyPr>
          <a:lstStyle/>
          <a:p>
            <a:r>
              <a:rPr lang="sv-SE" sz="3600" b="1" dirty="0">
                <a:latin typeface="Candara" panose="020E0502030303020204" pitchFamily="34" charset="0"/>
              </a:rPr>
              <a:t>Emeka Promise Madu, Badger-Emeka Lorena Ineta</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737"/>
          <a:stretch/>
        </p:blipFill>
        <p:spPr>
          <a:xfrm>
            <a:off x="2037793" y="2396837"/>
            <a:ext cx="8132618" cy="3366654"/>
          </a:xfrm>
          <a:prstGeom prst="rect">
            <a:avLst/>
          </a:prstGeom>
        </p:spPr>
      </p:pic>
    </p:spTree>
    <p:extLst>
      <p:ext uri="{BB962C8B-B14F-4D97-AF65-F5344CB8AC3E}">
        <p14:creationId xmlns:p14="http://schemas.microsoft.com/office/powerpoint/2010/main" val="105846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The study has shown that positive stance on the knowledge of ADRs exhibited by the community pharmacists, has not been reflected in the reporting of daily encountered cases. This could be attributed to insufficient knowledge on the aims and objectives of pharmacovigilance, availability of forms and who to report to. </a:t>
            </a:r>
            <a:r>
              <a:rPr lang="en-US"/>
              <a:t>Interventions at solving this problem could be through training and educational curriculum</a:t>
            </a:r>
            <a:r>
              <a:rPr lang="en-US"/>
              <a:t>. </a:t>
            </a:r>
            <a:r>
              <a:rPr lang="en-US"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7927" y="1825624"/>
            <a:ext cx="11249891" cy="4729721"/>
          </a:xfrm>
        </p:spPr>
        <p:txBody>
          <a:bodyPr>
            <a:normAutofit lnSpcReduction="10000"/>
          </a:bodyPr>
          <a:lstStyle/>
          <a:p>
            <a:pPr algn="just"/>
            <a:r>
              <a:rPr lang="en-US" b="1" u="sng" dirty="0" smtClean="0"/>
              <a:t>Background</a:t>
            </a:r>
            <a:r>
              <a:rPr lang="en-US" b="1" u="sng" dirty="0" smtClean="0"/>
              <a:t>:</a:t>
            </a:r>
            <a:r>
              <a:rPr lang="en-US" b="1" dirty="0" smtClean="0"/>
              <a:t> </a:t>
            </a:r>
            <a:r>
              <a:rPr lang="en-US" dirty="0" smtClean="0"/>
              <a:t>The </a:t>
            </a:r>
            <a:r>
              <a:rPr lang="en-US" dirty="0"/>
              <a:t>unique position of community pharmacist (CP) particularly in the developing economies places them at the forefront of pharmacovigilance. The need of providing an enabling environment is of importance in encouraging them to report cases of adverse drug reactions (ADRs). This is with a view of </a:t>
            </a:r>
            <a:r>
              <a:rPr lang="en-US" dirty="0" smtClean="0"/>
              <a:t>minimizing </a:t>
            </a:r>
            <a:r>
              <a:rPr lang="en-US" dirty="0"/>
              <a:t>inherent risks associated with drug use. The study aims at assessing the knowledge, barrier to ADRs reporting and factors that could improve spontaneous reporting </a:t>
            </a:r>
            <a:r>
              <a:rPr lang="en-US" dirty="0" smtClean="0"/>
              <a:t>.</a:t>
            </a:r>
            <a:endParaRPr lang="en-US" dirty="0" smtClean="0"/>
          </a:p>
          <a:p>
            <a:pPr algn="just"/>
            <a:r>
              <a:rPr lang="en-US" b="1" u="sng" dirty="0"/>
              <a:t>Methods:</a:t>
            </a:r>
            <a:r>
              <a:rPr lang="en-US" dirty="0"/>
              <a:t> </a:t>
            </a:r>
            <a:r>
              <a:rPr lang="en-US" dirty="0" smtClean="0"/>
              <a:t>A </a:t>
            </a:r>
            <a:r>
              <a:rPr lang="en-US" dirty="0"/>
              <a:t>cross sectional study-survey, using a self-structured questionnaire was adopted. The study consisted of pharmacists in community settings. The sample size was determined using online sample size calculator </a:t>
            </a:r>
            <a:r>
              <a:rPr lang="en-US" dirty="0" err="1"/>
              <a:t>RaoSoft</a:t>
            </a:r>
            <a:r>
              <a:rPr lang="en-US" dirty="0"/>
              <a:t> at a confidence of 95%. Out of 150 pharmacists targeted only 40 responded</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1673" y="1825625"/>
            <a:ext cx="11623963" cy="4351338"/>
          </a:xfrm>
        </p:spPr>
        <p:txBody>
          <a:bodyPr>
            <a:normAutofit fontScale="92500" lnSpcReduction="20000"/>
          </a:bodyPr>
          <a:lstStyle/>
          <a:p>
            <a:pPr algn="just"/>
            <a:r>
              <a:rPr lang="en-US" b="1" u="sng" dirty="0"/>
              <a:t>Results:</a:t>
            </a:r>
            <a:r>
              <a:rPr lang="en-US" dirty="0"/>
              <a:t> </a:t>
            </a:r>
            <a:r>
              <a:rPr lang="en-US" dirty="0" smtClean="0"/>
              <a:t> </a:t>
            </a:r>
            <a:r>
              <a:rPr lang="en-US" dirty="0"/>
              <a:t>Majority (92.5%) of the pharmacists had between 1-20 years Community Pharmacy Practice experience. About 40% of them see over 100 patients daily with 17.5% witnessing more than 10 ADR cases. However, 52.5% had not reported encountered ADRs cases, for the past 12 months. Barriers to reporting included, insufficient knowledge of pharmacotherapy in detecting ADRs (57.5%), lack of reporting forms (40%) and lack of adequate professional environment to discuss issues relating to ADRs (75%). Some of the factors adduced that can encourage and enhance spontaneous reporting were listed as, proper guideline for spontaneous reporting system (SRS) and making reporting obligatory instead of voluntary. In addition, a simple reporting method instituted with regular feedback</a:t>
            </a:r>
            <a:r>
              <a:rPr lang="en-US" dirty="0" smtClean="0"/>
              <a:t>.</a:t>
            </a:r>
            <a:r>
              <a:rPr lang="en-US" dirty="0"/>
              <a:t> </a:t>
            </a:r>
            <a:endParaRPr lang="en-US" dirty="0" smtClean="0"/>
          </a:p>
          <a:p>
            <a:r>
              <a:rPr lang="en-US" b="1" u="sng" dirty="0"/>
              <a:t>Conclusion:</a:t>
            </a:r>
            <a:r>
              <a:rPr lang="en-US" dirty="0"/>
              <a:t> </a:t>
            </a:r>
            <a:r>
              <a:rPr lang="en-US" dirty="0" smtClean="0"/>
              <a:t> </a:t>
            </a:r>
            <a:r>
              <a:rPr lang="en-US" dirty="0"/>
              <a:t>Despite having huge turnover of patients and seeing ADRs cases, there appeared to be a massive under-reporting in the area of study. Authors observed that majority of the pharmacists were afraid of being incriminated, due to the high level of self-medication practices encouraged by them</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Community pharmacists, </a:t>
            </a:r>
            <a:endParaRPr lang="en-US" dirty="0" smtClean="0"/>
          </a:p>
          <a:p>
            <a:r>
              <a:rPr lang="en-US" dirty="0" smtClean="0"/>
              <a:t>Physician</a:t>
            </a:r>
            <a:r>
              <a:rPr lang="en-US" dirty="0"/>
              <a:t>, </a:t>
            </a:r>
            <a:endParaRPr lang="en-US" dirty="0" smtClean="0"/>
          </a:p>
          <a:p>
            <a:r>
              <a:rPr lang="en-US" dirty="0" smtClean="0"/>
              <a:t>Adverse </a:t>
            </a:r>
            <a:r>
              <a:rPr lang="en-US" dirty="0"/>
              <a:t>Drug reactions, </a:t>
            </a:r>
            <a:endParaRPr lang="en-US" dirty="0" smtClean="0"/>
          </a:p>
          <a:p>
            <a:r>
              <a:rPr lang="en-US" dirty="0"/>
              <a:t>S</a:t>
            </a:r>
            <a:r>
              <a:rPr lang="en-US" dirty="0" smtClean="0"/>
              <a:t>pontaneous </a:t>
            </a:r>
            <a:r>
              <a:rPr lang="en-US" dirty="0"/>
              <a:t>reporting system, </a:t>
            </a:r>
            <a:endParaRPr lang="en-US" dirty="0" smtClean="0"/>
          </a:p>
          <a:p>
            <a:r>
              <a:rPr lang="en-US" dirty="0" smtClean="0"/>
              <a:t>Pharmacovigilance</a:t>
            </a:r>
            <a:r>
              <a:rPr lang="en-US" dirty="0"/>
              <a:t>, </a:t>
            </a:r>
            <a:endParaRPr lang="en-US" dirty="0" smtClean="0"/>
          </a:p>
          <a:p>
            <a:r>
              <a:rPr lang="en-US" dirty="0" smtClean="0"/>
              <a:t>Patients</a:t>
            </a:r>
            <a:r>
              <a:rPr lang="en-US" dirty="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639" t="5849" r="5407" b="2709"/>
          <a:stretch/>
        </p:blipFill>
        <p:spPr>
          <a:xfrm>
            <a:off x="3948544" y="2313710"/>
            <a:ext cx="4184073" cy="3726872"/>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t="5232" r="3187"/>
          <a:stretch/>
        </p:blipFill>
        <p:spPr>
          <a:xfrm>
            <a:off x="3471738" y="2286000"/>
            <a:ext cx="5264728" cy="405938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059"/>
          <a:stretch/>
        </p:blipFill>
        <p:spPr>
          <a:xfrm>
            <a:off x="4129829" y="1978025"/>
            <a:ext cx="3948546" cy="4644448"/>
          </a:xfrm>
          <a:prstGeom prst="rect">
            <a:avLst/>
          </a:prstGeom>
        </p:spPr>
      </p:pic>
    </p:spTree>
    <p:extLst>
      <p:ext uri="{BB962C8B-B14F-4D97-AF65-F5344CB8AC3E}">
        <p14:creationId xmlns:p14="http://schemas.microsoft.com/office/powerpoint/2010/main" val="36122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1757"/>
          <a:stretch/>
        </p:blipFill>
        <p:spPr>
          <a:xfrm>
            <a:off x="3560618" y="2313709"/>
            <a:ext cx="4918363" cy="3519055"/>
          </a:xfrm>
          <a:prstGeom prst="rect">
            <a:avLst/>
          </a:prstGeom>
        </p:spPr>
      </p:pic>
    </p:spTree>
    <p:extLst>
      <p:ext uri="{BB962C8B-B14F-4D97-AF65-F5344CB8AC3E}">
        <p14:creationId xmlns:p14="http://schemas.microsoft.com/office/powerpoint/2010/main" val="145455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614" t="2918" b="-1"/>
          <a:stretch/>
        </p:blipFill>
        <p:spPr>
          <a:xfrm>
            <a:off x="2100139" y="2673927"/>
            <a:ext cx="8007926" cy="3144982"/>
          </a:xfrm>
          <a:prstGeom prst="rect">
            <a:avLst/>
          </a:prstGeom>
        </p:spPr>
      </p:pic>
    </p:spTree>
    <p:extLst>
      <p:ext uri="{BB962C8B-B14F-4D97-AF65-F5344CB8AC3E}">
        <p14:creationId xmlns:p14="http://schemas.microsoft.com/office/powerpoint/2010/main" val="1453062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198</Words>
  <Application>Microsoft Office PowerPoint</Application>
  <PresentationFormat>Widescreen</PresentationFormat>
  <Paragraphs>14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A Study on the Knowledge and Barriers Towards ADRs Reporting among Community Pharmacists in Enugu and Nsukka areas, South-Eastern Nigeria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2019-03-15T05:46:11Z</dcterms:modified>
</cp:coreProperties>
</file>