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2" r:id="rId8"/>
    <p:sldId id="265" r:id="rId9"/>
    <p:sldId id="266"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492" y="1919735"/>
            <a:ext cx="10882452" cy="2387600"/>
          </a:xfrm>
        </p:spPr>
        <p:txBody>
          <a:bodyPr>
            <a:noAutofit/>
          </a:bodyPr>
          <a:lstStyle/>
          <a:p>
            <a:r>
              <a:rPr lang="en-US" sz="4800" dirty="0">
                <a:latin typeface="Aharoni" panose="02010803020104030203" pitchFamily="2" charset="-79"/>
                <a:cs typeface="Aharoni" panose="02010803020104030203" pitchFamily="2" charset="-79"/>
              </a:rPr>
              <a:t>Isolation of Lactobacillus sp. from Intestinal Tract of Red Jungle Fowl as an Effective Probiotic for Poultry</a:t>
            </a:r>
          </a:p>
        </p:txBody>
      </p:sp>
      <p:sp>
        <p:nvSpPr>
          <p:cNvPr id="3" name="Subtitle 2"/>
          <p:cNvSpPr>
            <a:spLocks noGrp="1"/>
          </p:cNvSpPr>
          <p:nvPr>
            <p:ph type="subTitle" idx="1"/>
          </p:nvPr>
        </p:nvSpPr>
        <p:spPr>
          <a:xfrm>
            <a:off x="2729344" y="4529316"/>
            <a:ext cx="6636329" cy="1655763"/>
          </a:xfrm>
        </p:spPr>
        <p:txBody>
          <a:bodyPr>
            <a:normAutofit/>
          </a:bodyPr>
          <a:lstStyle/>
          <a:p>
            <a:r>
              <a:rPr lang="pt-BR" sz="3600" b="1" dirty="0">
                <a:latin typeface="Candara" panose="020E0502030303020204" pitchFamily="34" charset="0"/>
              </a:rPr>
              <a:t>S Santhosh, R Ranjith </a:t>
            </a:r>
            <a:r>
              <a:rPr lang="pt-BR" sz="3600" b="1" dirty="0" smtClean="0">
                <a:latin typeface="Candara" panose="020E0502030303020204" pitchFamily="34" charset="0"/>
              </a:rPr>
              <a:t>Kumar and </a:t>
            </a:r>
            <a:r>
              <a:rPr lang="pt-BR" sz="3600" b="1" dirty="0">
                <a:latin typeface="Candara" panose="020E0502030303020204" pitchFamily="34" charset="0"/>
              </a:rPr>
              <a:t>R Dhandapani</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The isolated Lacto bacillus bacteria isolated from the digestive tract of the red jungle fowls gave promising results in the growth study performed. The results reveal that this bacterium can serve as a probiotic to chicken for their better growth and nourishment. </a:t>
            </a:r>
            <a:r>
              <a:rPr lang="en-US"/>
              <a:t>The sensory valuation, quality of meat and other factors will be tested in the future </a:t>
            </a:r>
            <a:r>
              <a:rPr lang="en-US" smtClean="0"/>
              <a:t>study.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Objective:</a:t>
            </a:r>
            <a:r>
              <a:rPr lang="en-US" b="1" dirty="0" smtClean="0"/>
              <a:t> </a:t>
            </a:r>
            <a:r>
              <a:rPr lang="en-US" dirty="0"/>
              <a:t>: The present study focuses on the use of </a:t>
            </a:r>
            <a:r>
              <a:rPr lang="en-US" i="1" dirty="0"/>
              <a:t>Lactobacillus</a:t>
            </a:r>
            <a:r>
              <a:rPr lang="en-US" dirty="0"/>
              <a:t> sp. as probiotics to the Red jungle fowl and to test its growth efficacy. </a:t>
            </a:r>
            <a:endParaRPr lang="en-US" dirty="0" smtClean="0"/>
          </a:p>
          <a:p>
            <a:pPr algn="just"/>
            <a:r>
              <a:rPr lang="en-US" b="1" u="sng" dirty="0" smtClean="0"/>
              <a:t>Methods:</a:t>
            </a:r>
            <a:r>
              <a:rPr lang="en-US" dirty="0" smtClean="0"/>
              <a:t> </a:t>
            </a:r>
            <a:r>
              <a:rPr lang="en-US" dirty="0"/>
              <a:t>: The isolated colonies were optimized at different pH range and it was found that at pH 7 maximum O.D value of 0.725 was attained and that of Temperature optimization at 30°C showed a maximum O.D value at 0.624 when read at 600 nm. The optimized pH and temperature were used for the mass production of </a:t>
            </a:r>
            <a:r>
              <a:rPr lang="en-US" i="1" dirty="0"/>
              <a:t>Lactobacillus</a:t>
            </a:r>
            <a:r>
              <a:rPr lang="en-US" dirty="0"/>
              <a:t> sp. for 3 days in orbital shaker and the biomass. The Biomass was fed to one month grown red jungle fowls , the biomass was mixed with commercial feed and the weight of the fowls were checked every 4 days interval to a total of 28 days</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Results:</a:t>
            </a:r>
            <a:r>
              <a:rPr lang="en-US" dirty="0"/>
              <a:t> A total of five colonies were isolated from the serial dilution performed on the nutrient agar medium and then it was streaked on MRS a specific medium for </a:t>
            </a:r>
            <a:r>
              <a:rPr lang="en-US" i="1" dirty="0"/>
              <a:t>Lactobacillus</a:t>
            </a:r>
            <a:r>
              <a:rPr lang="en-US" dirty="0"/>
              <a:t> sp. The isolated </a:t>
            </a:r>
            <a:r>
              <a:rPr lang="en-US" i="1" dirty="0"/>
              <a:t>Lactobacillus</a:t>
            </a:r>
            <a:r>
              <a:rPr lang="en-US" dirty="0"/>
              <a:t> sp. was given as a probiotic to the two test fowls and the weight of the fowls was 295 g on the 4th day and which increased gradually to 595 g on the 28th day. This shows that bacteria could be used as a probiotic to enhance the weight and quality of the chickens.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i="1" dirty="0"/>
              <a:t>Lacto </a:t>
            </a:r>
            <a:r>
              <a:rPr lang="en-US" i="1" dirty="0" smtClean="0"/>
              <a:t>bacillus</a:t>
            </a:r>
            <a:r>
              <a:rPr lang="en-US" dirty="0" smtClean="0"/>
              <a:t>, </a:t>
            </a:r>
          </a:p>
          <a:p>
            <a:r>
              <a:rPr lang="en-US" dirty="0" smtClean="0"/>
              <a:t>Optimization, </a:t>
            </a:r>
          </a:p>
          <a:p>
            <a:r>
              <a:rPr lang="en-US" dirty="0" smtClean="0"/>
              <a:t>Fowls, </a:t>
            </a:r>
          </a:p>
          <a:p>
            <a:r>
              <a:rPr lang="en-US" dirty="0"/>
              <a:t>Probiotic</a:t>
            </a:r>
            <a:r>
              <a:rPr lang="en-US" dirty="0" smtClean="0"/>
              <a:t>, </a:t>
            </a:r>
          </a:p>
          <a:p>
            <a:r>
              <a:rPr lang="en-US" dirty="0" smtClean="0"/>
              <a:t>Biomass.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a:blip r:embed="rId3"/>
          <a:stretch>
            <a:fillRect/>
          </a:stretch>
        </p:blipFill>
        <p:spPr>
          <a:xfrm>
            <a:off x="3752490" y="2632362"/>
            <a:ext cx="4283146" cy="3158837"/>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9" name="Content Placeholder 8"/>
          <p:cNvPicPr>
            <a:picLocks noGrp="1" noChangeAspect="1"/>
          </p:cNvPicPr>
          <p:nvPr>
            <p:ph idx="1"/>
          </p:nvPr>
        </p:nvPicPr>
        <p:blipFill>
          <a:blip r:embed="rId3"/>
          <a:stretch>
            <a:fillRect/>
          </a:stretch>
        </p:blipFill>
        <p:spPr>
          <a:xfrm>
            <a:off x="3588327" y="2105891"/>
            <a:ext cx="4752109" cy="4100946"/>
          </a:xfrm>
          <a:prstGeom prst="rect">
            <a:avLst/>
          </a:prstGeom>
        </p:spPr>
      </p:pic>
    </p:spTree>
    <p:extLst>
      <p:ext uri="{BB962C8B-B14F-4D97-AF65-F5344CB8AC3E}">
        <p14:creationId xmlns:p14="http://schemas.microsoft.com/office/powerpoint/2010/main" val="191682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262199"/>
            <a:ext cx="10955628" cy="369332"/>
          </a:xfrm>
          <a:prstGeom prst="rect">
            <a:avLst/>
          </a:prstGeom>
          <a:noFill/>
        </p:spPr>
        <p:txBody>
          <a:bodyPr wrap="square" rtlCol="0">
            <a:spAutoFit/>
          </a:bodyPr>
          <a:lstStyle/>
          <a:p>
            <a:pPr algn="ctr"/>
            <a:r>
              <a:rPr lang="en-US" b="1" dirty="0">
                <a:solidFill>
                  <a:srgbClr val="C00000"/>
                </a:solidFill>
              </a:rPr>
              <a:t>Figure 1: </a:t>
            </a:r>
            <a:r>
              <a:rPr lang="en-US" b="1" dirty="0" smtClean="0">
                <a:solidFill>
                  <a:srgbClr val="C00000"/>
                </a:solidFill>
              </a:rPr>
              <a:t>Effect </a:t>
            </a:r>
            <a:r>
              <a:rPr lang="en-US" b="1" dirty="0">
                <a:solidFill>
                  <a:srgbClr val="C00000"/>
                </a:solidFill>
              </a:rPr>
              <a:t>of temperature on growth of strain R2. </a:t>
            </a:r>
            <a:endParaRPr lang="en-US" dirty="0">
              <a:solidFill>
                <a:srgbClr val="C00000"/>
              </a:solidFill>
            </a:endParaRPr>
          </a:p>
        </p:txBody>
      </p:sp>
      <p:pic>
        <p:nvPicPr>
          <p:cNvPr id="7" name="Content Placeholder 6"/>
          <p:cNvPicPr>
            <a:picLocks noGrp="1" noChangeAspect="1"/>
          </p:cNvPicPr>
          <p:nvPr>
            <p:ph idx="1"/>
          </p:nvPr>
        </p:nvPicPr>
        <p:blipFill>
          <a:blip r:embed="rId3"/>
          <a:stretch>
            <a:fillRect/>
          </a:stretch>
        </p:blipFill>
        <p:spPr>
          <a:xfrm>
            <a:off x="3960597" y="2216728"/>
            <a:ext cx="3895725" cy="357447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1" y="6317672"/>
            <a:ext cx="11592937" cy="369332"/>
          </a:xfrm>
          <a:prstGeom prst="rect">
            <a:avLst/>
          </a:prstGeom>
          <a:noFill/>
        </p:spPr>
        <p:txBody>
          <a:bodyPr wrap="square" rtlCol="0">
            <a:spAutoFit/>
          </a:bodyPr>
          <a:lstStyle/>
          <a:p>
            <a:pPr algn="ctr"/>
            <a:r>
              <a:rPr lang="en-US" b="1" dirty="0">
                <a:solidFill>
                  <a:srgbClr val="C00000"/>
                </a:solidFill>
              </a:rPr>
              <a:t>Figure </a:t>
            </a:r>
            <a:r>
              <a:rPr lang="en-US" b="1" dirty="0" smtClean="0">
                <a:solidFill>
                  <a:srgbClr val="C00000"/>
                </a:solidFill>
              </a:rPr>
              <a:t>2: Effect </a:t>
            </a:r>
            <a:r>
              <a:rPr lang="en-US" b="1" dirty="0">
                <a:solidFill>
                  <a:srgbClr val="C00000"/>
                </a:solidFill>
              </a:rPr>
              <a:t>of </a:t>
            </a:r>
            <a:r>
              <a:rPr lang="en-US" b="1" i="1" dirty="0" smtClean="0">
                <a:solidFill>
                  <a:srgbClr val="C00000"/>
                </a:solidFill>
              </a:rPr>
              <a:t>pH</a:t>
            </a:r>
            <a:r>
              <a:rPr lang="en-US" b="1" dirty="0" smtClean="0">
                <a:solidFill>
                  <a:srgbClr val="C00000"/>
                </a:solidFill>
              </a:rPr>
              <a:t> on </a:t>
            </a:r>
            <a:r>
              <a:rPr lang="en-US" b="1" dirty="0">
                <a:solidFill>
                  <a:srgbClr val="C00000"/>
                </a:solidFill>
              </a:rPr>
              <a:t>growth of strain R2. </a:t>
            </a:r>
            <a:endParaRPr lang="en-US" dirty="0">
              <a:solidFill>
                <a:srgbClr val="C00000"/>
              </a:solidFill>
            </a:endParaRPr>
          </a:p>
        </p:txBody>
      </p:sp>
      <p:pic>
        <p:nvPicPr>
          <p:cNvPr id="8" name="Content Placeholder 7"/>
          <p:cNvPicPr>
            <a:picLocks noGrp="1" noChangeAspect="1"/>
          </p:cNvPicPr>
          <p:nvPr>
            <p:ph idx="1"/>
          </p:nvPr>
        </p:nvPicPr>
        <p:blipFill>
          <a:blip r:embed="rId3"/>
          <a:stretch>
            <a:fillRect/>
          </a:stretch>
        </p:blipFill>
        <p:spPr>
          <a:xfrm>
            <a:off x="4184073" y="2313709"/>
            <a:ext cx="4184072" cy="3255818"/>
          </a:xfrm>
          <a:prstGeom prst="rect">
            <a:avLst/>
          </a:prstGeom>
        </p:spPr>
      </p:pic>
    </p:spTree>
    <p:extLst>
      <p:ext uri="{BB962C8B-B14F-4D97-AF65-F5344CB8AC3E}">
        <p14:creationId xmlns:p14="http://schemas.microsoft.com/office/powerpoint/2010/main" val="51800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52699" y="5805055"/>
            <a:ext cx="11260429" cy="369332"/>
          </a:xfrm>
          <a:prstGeom prst="rect">
            <a:avLst/>
          </a:prstGeom>
          <a:noFill/>
        </p:spPr>
        <p:txBody>
          <a:bodyPr wrap="square" rtlCol="0">
            <a:spAutoFit/>
          </a:bodyPr>
          <a:lstStyle/>
          <a:p>
            <a:pPr algn="ctr"/>
            <a:r>
              <a:rPr lang="en-US" b="1" dirty="0">
                <a:solidFill>
                  <a:srgbClr val="C00000"/>
                </a:solidFill>
              </a:rPr>
              <a:t>Figure 3</a:t>
            </a:r>
            <a:r>
              <a:rPr lang="en-US" b="1" dirty="0" smtClean="0">
                <a:solidFill>
                  <a:srgbClr val="C00000"/>
                </a:solidFill>
              </a:rPr>
              <a:t>: </a:t>
            </a:r>
            <a:r>
              <a:rPr lang="en-US" b="1" dirty="0">
                <a:solidFill>
                  <a:srgbClr val="C00000"/>
                </a:solidFill>
              </a:rPr>
              <a:t>Effect of Lactobacillus sp. as a probiotic on the growth of Red jungle Fowls</a:t>
            </a:r>
            <a:r>
              <a:rPr lang="en-US" b="1" dirty="0" smtClean="0">
                <a:solidFill>
                  <a:srgbClr val="C00000"/>
                </a:solidFill>
              </a:rPr>
              <a:t>. </a:t>
            </a:r>
            <a:endParaRPr lang="en-US" dirty="0">
              <a:solidFill>
                <a:srgbClr val="C00000"/>
              </a:solidFill>
            </a:endParaRPr>
          </a:p>
        </p:txBody>
      </p:sp>
      <p:pic>
        <p:nvPicPr>
          <p:cNvPr id="9" name="Content Placeholder 8"/>
          <p:cNvPicPr>
            <a:picLocks noGrp="1" noChangeAspect="1"/>
          </p:cNvPicPr>
          <p:nvPr>
            <p:ph idx="1"/>
          </p:nvPr>
        </p:nvPicPr>
        <p:blipFill>
          <a:blip r:embed="rId3"/>
          <a:stretch>
            <a:fillRect/>
          </a:stretch>
        </p:blipFill>
        <p:spPr>
          <a:xfrm>
            <a:off x="3768436" y="2355274"/>
            <a:ext cx="4239491" cy="3338944"/>
          </a:xfrm>
          <a:prstGeom prst="rect">
            <a:avLst/>
          </a:prstGeom>
        </p:spPr>
      </p:pic>
    </p:spTree>
    <p:extLst>
      <p:ext uri="{BB962C8B-B14F-4D97-AF65-F5344CB8AC3E}">
        <p14:creationId xmlns:p14="http://schemas.microsoft.com/office/powerpoint/2010/main" val="2237579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176</Words>
  <Application>Microsoft Office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Isolation of Lactobacillus sp. from Intestinal Tract of Red Jungle Fowl as an Effective Probiotic for Poultry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8</cp:revision>
  <dcterms:created xsi:type="dcterms:W3CDTF">2019-03-11T09:12:10Z</dcterms:created>
  <dcterms:modified xsi:type="dcterms:W3CDTF">2019-03-14T04:59:15Z</dcterms:modified>
</cp:coreProperties>
</file>