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4/1/2021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4/1/2021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3420234"/>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Analysis of </a:t>
            </a:r>
            <a:r>
              <a:rPr lang="en-US" sz="5300" dirty="0" err="1">
                <a:latin typeface="Aharoni" panose="02010803020104030203" pitchFamily="2" charset="-79"/>
                <a:cs typeface="Aharoni" panose="02010803020104030203" pitchFamily="2" charset="-79"/>
              </a:rPr>
              <a:t>Gabapentinoids</a:t>
            </a:r>
            <a:r>
              <a:rPr lang="en-US" sz="5300" dirty="0">
                <a:latin typeface="Aharoni" panose="02010803020104030203" pitchFamily="2" charset="-79"/>
                <a:cs typeface="Aharoni" panose="02010803020104030203" pitchFamily="2" charset="-79"/>
              </a:rPr>
              <a:t> Abuse-Reports in the Middle East and North Africa Region Utilizing the Food and Drug Administration Adverse Event Reporting System</a:t>
            </a:r>
          </a:p>
        </p:txBody>
      </p:sp>
      <p:sp>
        <p:nvSpPr>
          <p:cNvPr id="3" name="Subtitle 2"/>
          <p:cNvSpPr>
            <a:spLocks noGrp="1"/>
          </p:cNvSpPr>
          <p:nvPr>
            <p:ph type="subTitle" idx="1"/>
          </p:nvPr>
        </p:nvSpPr>
        <p:spPr>
          <a:xfrm>
            <a:off x="124691" y="5450550"/>
            <a:ext cx="11917055" cy="2212373"/>
          </a:xfrm>
        </p:spPr>
        <p:txBody>
          <a:bodyPr>
            <a:noAutofit/>
          </a:bodyPr>
          <a:lstStyle/>
          <a:p>
            <a:r>
              <a:rPr lang="en-US" sz="3200" b="1" dirty="0">
                <a:latin typeface="Candara" panose="020E0502030303020204" pitchFamily="34" charset="0"/>
              </a:rPr>
              <a:t>Mona </a:t>
            </a:r>
            <a:r>
              <a:rPr lang="en-US" sz="3200" b="1" dirty="0" err="1">
                <a:latin typeface="Candara" panose="020E0502030303020204" pitchFamily="34" charset="0"/>
              </a:rPr>
              <a:t>Yaser</a:t>
            </a:r>
            <a:r>
              <a:rPr lang="en-US" sz="3200" b="1" dirty="0">
                <a:latin typeface="Candara" panose="020E0502030303020204" pitchFamily="34" charset="0"/>
              </a:rPr>
              <a:t> </a:t>
            </a:r>
            <a:r>
              <a:rPr lang="en-US" sz="3200" b="1" dirty="0" err="1">
                <a:latin typeface="Candara" panose="020E0502030303020204" pitchFamily="34" charset="0"/>
              </a:rPr>
              <a:t>Alsheikh</a:t>
            </a:r>
            <a:r>
              <a:rPr lang="en-US" sz="3200" b="1" dirty="0">
                <a:latin typeface="Candara" panose="020E0502030303020204" pitchFamily="34" charset="0"/>
              </a:rPr>
              <a:t>, Ali </a:t>
            </a:r>
            <a:r>
              <a:rPr lang="en-US" sz="3200" b="1" dirty="0" err="1">
                <a:latin typeface="Candara" panose="020E0502030303020204" pitchFamily="34" charset="0"/>
              </a:rPr>
              <a:t>Mofleh</a:t>
            </a:r>
            <a:r>
              <a:rPr lang="en-US" sz="3200" b="1" dirty="0">
                <a:latin typeface="Candara" panose="020E0502030303020204" pitchFamily="34" charset="0"/>
              </a:rPr>
              <a:t> </a:t>
            </a:r>
            <a:r>
              <a:rPr lang="en-US" sz="3200" b="1" dirty="0" err="1">
                <a:latin typeface="Candara" panose="020E0502030303020204" pitchFamily="34" charset="0"/>
              </a:rPr>
              <a:t>Alshahrani</a:t>
            </a:r>
            <a:r>
              <a:rPr lang="en-US" sz="3200" b="1" dirty="0">
                <a:latin typeface="Candara" panose="020E0502030303020204" pitchFamily="34" charset="0"/>
              </a:rPr>
              <a:t>, </a:t>
            </a:r>
            <a:r>
              <a:rPr lang="en-US" sz="3200" b="1" dirty="0" err="1">
                <a:latin typeface="Candara" panose="020E0502030303020204" pitchFamily="34" charset="0"/>
              </a:rPr>
              <a:t>Reem</a:t>
            </a:r>
            <a:r>
              <a:rPr lang="en-US" sz="3200" b="1" dirty="0">
                <a:latin typeface="Candara" panose="020E0502030303020204" pitchFamily="34" charset="0"/>
              </a:rPr>
              <a:t> </a:t>
            </a:r>
            <a:r>
              <a:rPr lang="en-US" sz="3200" b="1" dirty="0" err="1">
                <a:latin typeface="Candara" panose="020E0502030303020204" pitchFamily="34" charset="0"/>
              </a:rPr>
              <a:t>Dhayan</a:t>
            </a:r>
            <a:r>
              <a:rPr lang="en-US" sz="3200" b="1" dirty="0">
                <a:latin typeface="Candara" panose="020E0502030303020204" pitchFamily="34" charset="0"/>
              </a:rPr>
              <a:t> </a:t>
            </a:r>
            <a:r>
              <a:rPr lang="en-US" sz="3200" b="1" dirty="0" err="1">
                <a:latin typeface="Candara" panose="020E0502030303020204" pitchFamily="34" charset="0"/>
              </a:rPr>
              <a:t>Almutairi</a:t>
            </a:r>
            <a:r>
              <a:rPr lang="en-US" sz="3200" b="1" dirty="0">
                <a:latin typeface="Candara" panose="020E0502030303020204" pitchFamily="34" charset="0"/>
              </a:rPr>
              <a:t>, Hana </a:t>
            </a:r>
            <a:r>
              <a:rPr lang="en-US" sz="3200" b="1" dirty="0" err="1">
                <a:latin typeface="Candara" panose="020E0502030303020204" pitchFamily="34" charset="0"/>
              </a:rPr>
              <a:t>Abdulmohsen</a:t>
            </a:r>
            <a:r>
              <a:rPr lang="en-US" sz="3200" b="1" dirty="0">
                <a:latin typeface="Candara" panose="020E0502030303020204" pitchFamily="34" charset="0"/>
              </a:rPr>
              <a:t> </a:t>
            </a:r>
            <a:r>
              <a:rPr lang="en-US" sz="3200" b="1" dirty="0" err="1">
                <a:latin typeface="Candara" panose="020E0502030303020204" pitchFamily="34" charset="0"/>
              </a:rPr>
              <a:t>Althobaiti</a:t>
            </a:r>
            <a:r>
              <a:rPr lang="en-US" sz="3200" b="1" dirty="0">
                <a:latin typeface="Candara" panose="020E0502030303020204" pitchFamily="34" charset="0"/>
              </a:rPr>
              <a:t>, Enrique </a:t>
            </a:r>
            <a:r>
              <a:rPr lang="en-US" sz="3200" b="1" dirty="0" err="1">
                <a:latin typeface="Candara" panose="020E0502030303020204" pitchFamily="34" charset="0"/>
              </a:rPr>
              <a:t>Seoane</a:t>
            </a:r>
            <a:r>
              <a:rPr lang="en-US" sz="3200" b="1" dirty="0">
                <a:latin typeface="Candara" panose="020E0502030303020204" pitchFamily="34" charset="0"/>
              </a:rPr>
              <a:t>-Vazquez, </a:t>
            </a:r>
            <a:r>
              <a:rPr lang="en-US" sz="3200" b="1" dirty="0" err="1">
                <a:latin typeface="Candara" panose="020E0502030303020204" pitchFamily="34" charset="0"/>
              </a:rPr>
              <a:t>Moudi</a:t>
            </a:r>
            <a:r>
              <a:rPr lang="en-US" sz="3200" b="1" dirty="0">
                <a:latin typeface="Candara" panose="020E0502030303020204" pitchFamily="34" charset="0"/>
              </a:rPr>
              <a:t> Mubarak </a:t>
            </a:r>
            <a:r>
              <a:rPr lang="en-US" sz="3200" b="1" dirty="0" err="1">
                <a:latin typeface="Candara" panose="020E0502030303020204" pitchFamily="34" charset="0"/>
              </a:rPr>
              <a:t>Alasmari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The purpose of this study was to identify abuse-related post-marketing reports associated with </a:t>
            </a:r>
            <a:r>
              <a:rPr lang="en-US" sz="2300" dirty="0" err="1"/>
              <a:t>gabapentinoids</a:t>
            </a:r>
            <a:r>
              <a:rPr lang="en-US" sz="2300" dirty="0"/>
              <a:t> use in the Middle East and North Africa (MENA) region countries. </a:t>
            </a:r>
            <a:endParaRPr lang="en-US" sz="2300" dirty="0" smtClean="0"/>
          </a:p>
          <a:p>
            <a:pPr algn="just"/>
            <a:r>
              <a:rPr lang="en-US" sz="2300" b="1" u="sng" dirty="0"/>
              <a:t>Methods</a:t>
            </a:r>
            <a:r>
              <a:rPr lang="en-US" sz="2300" b="1" u="sng" dirty="0" smtClean="0"/>
              <a:t>:</a:t>
            </a:r>
            <a:r>
              <a:rPr lang="en-US" sz="2300" dirty="0"/>
              <a:t> A retrospective cross-sectional analysis of abuse-related adverse drug event (ADE) reports from the Middle East and North Africa (MENA) region. It was performed using the Food and Drug Administration Adverse Event Reporting System (FAERS) database from January 2008 through June 2020. </a:t>
            </a:r>
            <a:r>
              <a:rPr lang="en-US" sz="2300" dirty="0" err="1"/>
              <a:t>Abuserelated</a:t>
            </a:r>
            <a:r>
              <a:rPr lang="en-US" sz="2300" dirty="0"/>
              <a:t> ADE reports for gabapentin and </a:t>
            </a:r>
            <a:r>
              <a:rPr lang="en-US" sz="2300" dirty="0" err="1"/>
              <a:t>pregabalin</a:t>
            </a:r>
            <a:r>
              <a:rPr lang="en-US" sz="2300" dirty="0"/>
              <a:t> were extracted from the FAERS database. Descriptive statistics were performed, and the proportional reporting ratio (PRR) was calculated to detect disproportional attribution of abuse-related ADEs for gabapentin versus </a:t>
            </a:r>
            <a:r>
              <a:rPr lang="en-US" sz="2300" dirty="0" err="1"/>
              <a:t>pregabalin</a:t>
            </a:r>
            <a:r>
              <a:rPr lang="en-US" sz="2300" dirty="0"/>
              <a:t>.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a:t>Results</a:t>
            </a:r>
            <a:r>
              <a:rPr lang="en-US" sz="2300" b="1" u="sng" dirty="0" smtClean="0"/>
              <a:t>:</a:t>
            </a:r>
            <a:r>
              <a:rPr lang="en-US" sz="2300" dirty="0"/>
              <a:t> We identified 559 all-cause ADE reports for </a:t>
            </a:r>
            <a:r>
              <a:rPr lang="en-US" sz="2300" dirty="0" err="1"/>
              <a:t>gabapentinoids</a:t>
            </a:r>
            <a:r>
              <a:rPr lang="en-US" sz="2300" dirty="0"/>
              <a:t>, including 205 (36.7%) abuse-related ADE reports reported to FAERS in the period of analysis. FAERS included 139 (67.8%) </a:t>
            </a:r>
            <a:r>
              <a:rPr lang="en-US" sz="2300" dirty="0" err="1"/>
              <a:t>pregabalin</a:t>
            </a:r>
            <a:r>
              <a:rPr lang="en-US" sz="2300" dirty="0"/>
              <a:t> and 66 (32.2%) gabapentin abuse-related ADE reports. Among MENA region countries, Turkey (55, 39.6%) and Saudi Arabia (34, 23.7%) had the highest number of abuse-related ADE reports for </a:t>
            </a:r>
            <a:r>
              <a:rPr lang="en-US" sz="2300" dirty="0" err="1"/>
              <a:t>pregabalin</a:t>
            </a:r>
            <a:r>
              <a:rPr lang="en-US" sz="2300" dirty="0"/>
              <a:t>. The most </a:t>
            </a:r>
            <a:r>
              <a:rPr lang="en-US" sz="2300" dirty="0" err="1"/>
              <a:t>pregabalin</a:t>
            </a:r>
            <a:r>
              <a:rPr lang="en-US" sz="2300" dirty="0"/>
              <a:t> abuse-related ADE reports involved adult male patients. The PRR of </a:t>
            </a:r>
            <a:r>
              <a:rPr lang="en-US" sz="2300" dirty="0" err="1"/>
              <a:t>pregabalin</a:t>
            </a:r>
            <a:r>
              <a:rPr lang="en-US" sz="2300" dirty="0"/>
              <a:t> versus gabapentin abuse-related ADE reports was 1.11, indicating that the number of abuse-related events was higher for </a:t>
            </a:r>
            <a:r>
              <a:rPr lang="en-US" sz="2300" dirty="0" err="1"/>
              <a:t>pregabalin</a:t>
            </a:r>
            <a:r>
              <a:rPr lang="en-US" sz="2300" dirty="0"/>
              <a:t> compared to gabapentin.</a:t>
            </a:r>
            <a:endParaRPr lang="en-US" sz="2300" dirty="0" smtClean="0"/>
          </a:p>
          <a:p>
            <a:pPr algn="just"/>
            <a:r>
              <a:rPr lang="en-US" sz="2300" b="1" u="sng" dirty="0"/>
              <a:t>Conclusion:</a:t>
            </a:r>
            <a:r>
              <a:rPr lang="en-US" sz="2300" dirty="0"/>
              <a:t> Over 200 cases of </a:t>
            </a:r>
            <a:r>
              <a:rPr lang="en-US" sz="2300" dirty="0" err="1"/>
              <a:t>abuserelated</a:t>
            </a:r>
            <a:r>
              <a:rPr lang="en-US" sz="2300" dirty="0"/>
              <a:t> </a:t>
            </a:r>
            <a:r>
              <a:rPr lang="en-US" sz="2300" dirty="0" err="1"/>
              <a:t>gabapentinoids</a:t>
            </a:r>
            <a:r>
              <a:rPr lang="en-US" sz="2300" dirty="0"/>
              <a:t> events were reported to FEARS from the MENA region in the study period. Further studies should assess risk factors and potential programs to reduce </a:t>
            </a:r>
            <a:r>
              <a:rPr lang="en-US" sz="2300" dirty="0" err="1"/>
              <a:t>gabapentinoids</a:t>
            </a:r>
            <a:r>
              <a:rPr lang="en-US" sz="2300" dirty="0"/>
              <a:t> abuse.</a:t>
            </a:r>
          </a:p>
          <a:p>
            <a:pPr marL="0" indent="0" algn="just">
              <a:buNone/>
            </a:pP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err="1"/>
              <a:t>Gabapentin</a:t>
            </a:r>
            <a:r>
              <a:rPr lang="fr-FR" dirty="0"/>
              <a:t>, </a:t>
            </a:r>
          </a:p>
          <a:p>
            <a:r>
              <a:rPr lang="fr-FR" dirty="0" err="1"/>
              <a:t>Pregabalin</a:t>
            </a:r>
            <a:r>
              <a:rPr lang="fr-FR" dirty="0"/>
              <a:t>, </a:t>
            </a:r>
          </a:p>
          <a:p>
            <a:r>
              <a:rPr lang="fr-FR" dirty="0"/>
              <a:t>Adverse </a:t>
            </a:r>
            <a:r>
              <a:rPr lang="fr-FR" dirty="0" err="1"/>
              <a:t>drug</a:t>
            </a:r>
            <a:r>
              <a:rPr lang="fr-FR" dirty="0"/>
              <a:t> </a:t>
            </a:r>
            <a:r>
              <a:rPr lang="fr-FR" dirty="0" err="1"/>
              <a:t>events</a:t>
            </a:r>
            <a:r>
              <a:rPr lang="fr-FR" dirty="0"/>
              <a:t>, </a:t>
            </a:r>
          </a:p>
          <a:p>
            <a:r>
              <a:rPr lang="fr-FR" dirty="0"/>
              <a:t>MENA, </a:t>
            </a:r>
          </a:p>
          <a:p>
            <a:r>
              <a:rPr lang="fr-FR" dirty="0"/>
              <a:t>FAERS, </a:t>
            </a:r>
          </a:p>
          <a:p>
            <a:r>
              <a:rPr lang="fr-FR" dirty="0"/>
              <a:t>Abuse.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3367222" y="1700010"/>
            <a:ext cx="5019675" cy="500062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2105025"/>
            <a:ext cx="11809927" cy="2632076"/>
          </a:xfrm>
        </p:spPr>
        <p:txBody>
          <a:bodyPr>
            <a:normAutofit/>
          </a:bodyPr>
          <a:lstStyle/>
          <a:p>
            <a:pPr marL="0" indent="0" algn="just">
              <a:buNone/>
            </a:pPr>
            <a:r>
              <a:rPr lang="en-US" sz="2300" dirty="0"/>
              <a:t>Over 200 cases of abuse-related </a:t>
            </a:r>
            <a:r>
              <a:rPr lang="en-US" sz="2300" dirty="0" err="1"/>
              <a:t>gabapentinoids</a:t>
            </a:r>
            <a:r>
              <a:rPr lang="en-US" sz="2300" dirty="0"/>
              <a:t> events were reported to FEARS from the MENA region in the study period. Further studies should assess risk factors and potential programs to reduce </a:t>
            </a:r>
            <a:r>
              <a:rPr lang="en-US" sz="2300" dirty="0" err="1"/>
              <a:t>gabapentinoids</a:t>
            </a:r>
            <a:r>
              <a:rPr lang="en-US" sz="2300" dirty="0"/>
              <a:t> abuse.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240</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Analysis of Gabapentinoids Abuse-Reports in the Middle East and North Africa Region Utilizing the Food and Drug Administration Adverse Event Reporting System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38</cp:revision>
  <dcterms:created xsi:type="dcterms:W3CDTF">2019-03-11T09:12:10Z</dcterms:created>
  <dcterms:modified xsi:type="dcterms:W3CDTF">2021-04-01T10:15:40Z</dcterms:modified>
</cp:coreProperties>
</file>