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769306"/>
            <a:ext cx="12067309" cy="1944709"/>
          </a:xfrm>
        </p:spPr>
        <p:txBody>
          <a:bodyPr>
            <a:normAutofit/>
          </a:bodyPr>
          <a:lstStyle/>
          <a:p>
            <a:r>
              <a:rPr lang="en-US" sz="5300" dirty="0">
                <a:latin typeface="Aharoni" panose="02010803020104030203" pitchFamily="2" charset="-79"/>
                <a:cs typeface="Aharoni" panose="02010803020104030203" pitchFamily="2" charset="-79"/>
              </a:rPr>
              <a:t>Pharmacy Infection Control: Education and Training</a:t>
            </a:r>
          </a:p>
        </p:txBody>
      </p:sp>
      <p:sp>
        <p:nvSpPr>
          <p:cNvPr id="3" name="Subtitle 2"/>
          <p:cNvSpPr>
            <a:spLocks noGrp="1"/>
          </p:cNvSpPr>
          <p:nvPr>
            <p:ph type="subTitle" idx="1"/>
          </p:nvPr>
        </p:nvSpPr>
        <p:spPr>
          <a:xfrm>
            <a:off x="124691" y="3993564"/>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a:t>
            </a:r>
            <a:r>
              <a:rPr lang="en-US" sz="3200" b="1" dirty="0">
                <a:latin typeface="Candara" panose="020E0502030303020204" pitchFamily="34" charset="0"/>
              </a:rPr>
              <a:t>, Mohammed </a:t>
            </a:r>
            <a:r>
              <a:rPr lang="en-US" sz="3200" b="1" dirty="0" err="1">
                <a:latin typeface="Candara" panose="020E0502030303020204" pitchFamily="34" charset="0"/>
              </a:rPr>
              <a:t>Mominul</a:t>
            </a:r>
            <a:r>
              <a:rPr lang="en-US" sz="3200" b="1" dirty="0">
                <a:latin typeface="Candara" panose="020E0502030303020204" pitchFamily="34" charset="0"/>
              </a:rPr>
              <a:t> Islam,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Bader Abdullah </a:t>
            </a:r>
            <a:r>
              <a:rPr lang="en-US" sz="3200" b="1" dirty="0" err="1">
                <a:latin typeface="Candara" panose="020E0502030303020204" pitchFamily="34" charset="0"/>
              </a:rPr>
              <a:t>Alqannass</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Eman</a:t>
            </a:r>
            <a:r>
              <a:rPr lang="en-US" sz="3200" b="1" dirty="0">
                <a:latin typeface="Candara" panose="020E0502030303020204" pitchFamily="34" charset="0"/>
              </a:rPr>
              <a:t> </a:t>
            </a:r>
            <a:r>
              <a:rPr lang="en-US" sz="3200" b="1" dirty="0" err="1">
                <a:latin typeface="Candara" panose="020E0502030303020204" pitchFamily="34" charset="0"/>
              </a:rPr>
              <a:t>Elsayed</a:t>
            </a:r>
            <a:r>
              <a:rPr lang="en-US" sz="3200" b="1" dirty="0">
                <a:latin typeface="Candara" panose="020E0502030303020204" pitchFamily="34" charset="0"/>
              </a:rPr>
              <a:t> Younis, Rehab Ahmed Al </a:t>
            </a:r>
            <a:r>
              <a:rPr lang="en-US" sz="3200" b="1" dirty="0" err="1">
                <a:latin typeface="Candara" panose="020E0502030303020204" pitchFamily="34" charset="0"/>
              </a:rPr>
              <a:t>Noaimi</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Hamidah</a:t>
            </a:r>
            <a:r>
              <a:rPr lang="en-US" sz="3200" b="1" dirty="0">
                <a:latin typeface="Candara" panose="020E0502030303020204" pitchFamily="34" charset="0"/>
              </a:rPr>
              <a:t> </a:t>
            </a:r>
            <a:r>
              <a:rPr lang="en-US" sz="3200" b="1" dirty="0" err="1">
                <a:latin typeface="Candara" panose="020E0502030303020204" pitchFamily="34" charset="0"/>
              </a:rPr>
              <a:t>Qasim</a:t>
            </a:r>
            <a:r>
              <a:rPr lang="en-US" sz="3200" b="1" dirty="0">
                <a:latin typeface="Candara" panose="020E0502030303020204" pitchFamily="34" charset="0"/>
              </a:rPr>
              <a:t> Ali </a:t>
            </a:r>
            <a:r>
              <a:rPr lang="en-US" sz="3200" b="1" dirty="0" err="1">
                <a:latin typeface="Candara" panose="020E0502030303020204" pitchFamily="34" charset="0"/>
              </a:rPr>
              <a:t>Abushomi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explore the Education and Training policy of pharmacy infection control as a new initiative project in Saudi Arabia. </a:t>
            </a:r>
          </a:p>
          <a:p>
            <a:pPr algn="just"/>
            <a:r>
              <a:rPr lang="en-US" sz="2300" b="1" u="sng" dirty="0"/>
              <a:t>Methods:</a:t>
            </a:r>
            <a:r>
              <a:rPr lang="en-US" sz="2300" dirty="0"/>
              <a:t> It is a narrative review of pharmacy infection control. The literature search was done using databases, including PubMed, Medline, and Google Scholar, about specific pharmacy practice infection control policies and procedures. The search time was from the 1960s to October 2021. The topic was in English and included narrative review, meta-analysis, systemic review, and guidelines across all hospitals and community pharmacy services. Moreover, the national and international guidelines of general research in hospital practice. The pharmacy research committee formulated and consisted of various experts, including clinical pharmacists, drug information pharmacists, and infection control specialists. Some authors drafted the policy and procedures, and others reviewed and corrected them. The additional author, an infection control specialist, revised the final document. The study emphasizes the Pharmacy infection control policy of Research Education and Training.</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Pharmacy Infection control Education and Training policy consisted of various items, including program objectives, admission requirements, teaching and education methodology, and Pharmacy infection control Education and Training steps in pharmacy practice. The education and training contained five models. Namely hand hygiene and personal protective equipment, environment and workplace, employment immunization and occupational safety, pharmacy wastage and spill cleaning, pharmacoepidemiology with a pharmacy infection control surveillance, and pharmacy infection control quality management. Each model described Module description, Learning Objectives, Module Outlines, and Competency items. </a:t>
            </a:r>
            <a:r>
              <a:rPr lang="en-US" sz="2200" b="1" u="sng" dirty="0"/>
              <a:t>Conclusion:</a:t>
            </a:r>
            <a:r>
              <a:rPr lang="en-US" sz="2200" b="1" dirty="0"/>
              <a:t> </a:t>
            </a:r>
            <a:r>
              <a:rPr lang="en-US" sz="2200" dirty="0"/>
              <a:t>The pharmacy infection control policy of Research Education and Training is a new initiative for pharmacy career professionals. The Pharmacy infection control Education and Training pharmacy policy aims to improve infection control skills and encourage pharmacists’ compliance with infection control regulations in different places in the public and healthcare organizations. Therefore, education and training in pharmacy infection control policy are necessary for the pharmaceutical care services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Infection control, </a:t>
            </a:r>
          </a:p>
          <a:p>
            <a:r>
              <a:rPr lang="en-US" dirty="0"/>
              <a:t>Policy, </a:t>
            </a:r>
          </a:p>
          <a:p>
            <a:r>
              <a:rPr lang="en-US" dirty="0"/>
              <a:t>Pharmacy, </a:t>
            </a:r>
          </a:p>
          <a:p>
            <a:r>
              <a:rPr lang="en-US" dirty="0"/>
              <a:t>Education, </a:t>
            </a:r>
          </a:p>
          <a:p>
            <a:r>
              <a:rPr lang="en-US" dirty="0"/>
              <a:t>Training,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66A39E0B-A70D-45C8-61EF-92704EFB5762}"/>
              </a:ext>
            </a:extLst>
          </p:cNvPr>
          <p:cNvPicPr>
            <a:picLocks noChangeAspect="1"/>
          </p:cNvPicPr>
          <p:nvPr/>
        </p:nvPicPr>
        <p:blipFill>
          <a:blip r:embed="rId3"/>
          <a:stretch>
            <a:fillRect/>
          </a:stretch>
        </p:blipFill>
        <p:spPr>
          <a:xfrm>
            <a:off x="2172443" y="1690688"/>
            <a:ext cx="7847114" cy="5015948"/>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2468080"/>
          </a:xfrm>
        </p:spPr>
        <p:txBody>
          <a:bodyPr>
            <a:normAutofit fontScale="92500" lnSpcReduction="10000"/>
          </a:bodyPr>
          <a:lstStyle/>
          <a:p>
            <a:pPr marL="0" indent="0" algn="just">
              <a:buNone/>
            </a:pPr>
            <a:r>
              <a:rPr lang="en-US" sz="2300" dirty="0"/>
              <a:t>The scope of pharmacy infection control training and education manipulates the essential precept for undergraduate and postgraduate pharmacists. The training program lasted five weeks and included six modules covering hand hygiene and personal protective measures, pharmacy surroundings and workplace, job immunization, and job security. Furthermore, pharmacy waste and spill cleaning, pharmacoepidemiology, contamination management surveillance, and pharmacy infection control quality management. Each module is stated in learning the objective, module outcomes, and competency. Training and coaching in pharmacy contamination management coverage and techniques are simple in pharmacy practice. However, the extent and methods of schooling and teaching in pharmacy contamination manipulation are shockingly cautioned to implement in Saudi pharmaceutical offerings.</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543</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Infection Control: Education and Training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51</cp:revision>
  <dcterms:created xsi:type="dcterms:W3CDTF">2019-03-11T09:12:10Z</dcterms:created>
  <dcterms:modified xsi:type="dcterms:W3CDTF">2022-12-20T07:49:14Z</dcterms:modified>
</cp:coreProperties>
</file>