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873625"/>
            <a:ext cx="12067309" cy="2384610"/>
          </a:xfrm>
        </p:spPr>
        <p:txBody>
          <a:bodyPr>
            <a:normAutofit/>
          </a:bodyPr>
          <a:lstStyle/>
          <a:p>
            <a:r>
              <a:rPr lang="en-US" sz="5300" dirty="0">
                <a:latin typeface="Aharoni" panose="02010803020104030203" pitchFamily="2" charset="-79"/>
                <a:cs typeface="Aharoni" panose="02010803020104030203" pitchFamily="2" charset="-79"/>
              </a:rPr>
              <a:t>Virtual Clinical Pharmacy Services: A New Initiative Project in Saudi Arabia</a:t>
            </a:r>
          </a:p>
        </p:txBody>
      </p:sp>
      <p:sp>
        <p:nvSpPr>
          <p:cNvPr id="3" name="Subtitle 2"/>
          <p:cNvSpPr>
            <a:spLocks noGrp="1"/>
          </p:cNvSpPr>
          <p:nvPr>
            <p:ph type="subTitle" idx="1"/>
          </p:nvPr>
        </p:nvSpPr>
        <p:spPr>
          <a:xfrm>
            <a:off x="124691" y="4338163"/>
            <a:ext cx="11917055" cy="2384609"/>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Nouf Musleh </a:t>
            </a:r>
            <a:r>
              <a:rPr lang="en-US" sz="3200" b="1" dirty="0" err="1">
                <a:latin typeface="Candara" panose="020E0502030303020204" pitchFamily="34" charset="0"/>
              </a:rPr>
              <a:t>Alassadi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Asma Mohammed </a:t>
            </a:r>
            <a:r>
              <a:rPr lang="en-US" sz="3200" b="1" dirty="0" err="1">
                <a:latin typeface="Candara" panose="020E0502030303020204" pitchFamily="34" charset="0"/>
              </a:rPr>
              <a:t>Alzahrani</a:t>
            </a:r>
            <a:r>
              <a:rPr lang="en-US" sz="3200" b="1" dirty="0">
                <a:latin typeface="Candara" panose="020E0502030303020204" pitchFamily="34" charset="0"/>
              </a:rPr>
              <a:t>, Haifa </a:t>
            </a:r>
            <a:r>
              <a:rPr lang="en-US" sz="3200" b="1" dirty="0" err="1">
                <a:latin typeface="Candara" panose="020E0502030303020204" pitchFamily="34" charset="0"/>
              </a:rPr>
              <a:t>Shabeeb</a:t>
            </a:r>
            <a:r>
              <a:rPr lang="en-US" sz="3200" b="1" dirty="0">
                <a:latin typeface="Candara" panose="020E0502030303020204" pitchFamily="34" charset="0"/>
              </a:rPr>
              <a:t> Almutairi, </a:t>
            </a:r>
            <a:br>
              <a:rPr lang="en-US" sz="3200" b="1" dirty="0">
                <a:latin typeface="Candara" panose="020E0502030303020204" pitchFamily="34" charset="0"/>
              </a:rPr>
            </a:br>
            <a:r>
              <a:rPr lang="en-US" sz="3200" b="1" dirty="0">
                <a:latin typeface="Candara" panose="020E0502030303020204" pitchFamily="34" charset="0"/>
              </a:rPr>
              <a:t>Tahani Mohammed Alotaibi, Mona Yousef </a:t>
            </a:r>
            <a:r>
              <a:rPr lang="en-US" sz="3200" b="1" dirty="0" err="1">
                <a:latin typeface="Candara" panose="020E0502030303020204" pitchFamily="34" charset="0"/>
              </a:rPr>
              <a:t>Lubbad</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Nouf </a:t>
            </a:r>
            <a:r>
              <a:rPr lang="en-US" sz="3200" b="1" dirty="0" err="1">
                <a:latin typeface="Candara" panose="020E0502030303020204" pitchFamily="34" charset="0"/>
              </a:rPr>
              <a:t>Abdurazaq</a:t>
            </a:r>
            <a:r>
              <a:rPr lang="en-US" sz="3200" b="1" dirty="0">
                <a:latin typeface="Candara" panose="020E0502030303020204" pitchFamily="34" charset="0"/>
              </a:rPr>
              <a:t> </a:t>
            </a:r>
            <a:r>
              <a:rPr lang="en-US" sz="3200" b="1" dirty="0" err="1">
                <a:latin typeface="Candara" panose="020E0502030303020204" pitchFamily="34" charset="0"/>
              </a:rPr>
              <a:t>Alhaza</a:t>
            </a:r>
            <a:r>
              <a:rPr lang="en-US" sz="3200" b="1" dirty="0">
                <a:latin typeface="Candara" panose="020E0502030303020204" pitchFamily="34" charset="0"/>
              </a:rPr>
              <a:t>, Raghad </a:t>
            </a:r>
            <a:r>
              <a:rPr lang="en-US" sz="3200" b="1" dirty="0" err="1">
                <a:latin typeface="Candara" panose="020E0502030303020204" pitchFamily="34" charset="0"/>
              </a:rPr>
              <a:t>Maluoh</a:t>
            </a:r>
            <a:r>
              <a:rPr lang="en-US" sz="3200" b="1" dirty="0">
                <a:latin typeface="Candara" panose="020E0502030303020204" pitchFamily="34" charset="0"/>
              </a:rPr>
              <a:t> </a:t>
            </a:r>
            <a:r>
              <a:rPr lang="en-US" sz="3200" b="1" dirty="0" err="1">
                <a:latin typeface="Candara" panose="020E0502030303020204" pitchFamily="34" charset="0"/>
              </a:rPr>
              <a:t>Alanazi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The Virtual clinical pharmacy services were created to align with Saudi Vision 2030. This topic aims to declare the Virtual clinical pharmacy services as a new initiative in the Kingdom of Saudi Arabia.   </a:t>
            </a:r>
          </a:p>
          <a:p>
            <a:pPr algn="just"/>
            <a:r>
              <a:rPr lang="en-US" sz="2300" b="1" u="sng" dirty="0"/>
              <a:t>Methods:</a:t>
            </a:r>
            <a:r>
              <a:rPr lang="en-US" sz="2300" dirty="0"/>
              <a:t> This new project is driven by local and international virtual pharmaceutical care services. It was formulated from guidelines of pharmacy projects, the international business model, and management institution guidelines for the new project. Project management professionals draft this initiative, consisting of several stages, from the initial until planning phases, execution, monitoring, and control stages.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00" b="1" u="sng" dirty="0"/>
              <a:t>Results:</a:t>
            </a:r>
            <a:r>
              <a:rPr lang="en-US" sz="2100" dirty="0"/>
              <a:t> Virtual clinical pharmacy services include electronic mediation history review, mediation reconciliation, medication safety, therapeutic guidelines implementation, pharmacist intervention, patient counseling, research and development. Furthermore, the risk management model description ensures the project’s continuation. Besides, the monitoring and control of the services were declared. Finally, the analysis investigates the transition to the operation project through the closing project stage.  </a:t>
            </a:r>
          </a:p>
          <a:p>
            <a:pPr algn="just"/>
            <a:r>
              <a:rPr lang="en-US" sz="2100" b="1" u="sng" dirty="0"/>
              <a:t>Conclusion:</a:t>
            </a:r>
            <a:r>
              <a:rPr lang="en-US" sz="2100" b="1" dirty="0"/>
              <a:t> </a:t>
            </a:r>
            <a:r>
              <a:rPr lang="en-US" sz="2100" dirty="0"/>
              <a:t>Virtual clinical pharmacy services are a new initiative fit with Saudi Vision 2030. Virtual clinical pharmacy services education requires a clear vision, policy and procedures, and long-term patient satisfaction with services. Virtual clinical pharmacy services may be essential in developing an appropriate clinical pharmacy career plan focusing on virtual patient care to achieve targeted drug therapy management, prevent drug-related mortality and morbidity, and avoid burden costs on the healthcare system.</a:t>
            </a:r>
          </a:p>
          <a:p>
            <a:pPr algn="just"/>
            <a:endParaRPr lang="en-US" sz="21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Virtual, </a:t>
            </a:r>
          </a:p>
          <a:p>
            <a:r>
              <a:rPr lang="en-US" dirty="0"/>
              <a:t>Clinical, </a:t>
            </a:r>
          </a:p>
          <a:p>
            <a:r>
              <a:rPr lang="en-US" dirty="0"/>
              <a:t>Pharmacy, </a:t>
            </a:r>
          </a:p>
          <a:p>
            <a:r>
              <a:rPr lang="en-US" dirty="0"/>
              <a:t>Clinic,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313</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Virtual Clinical Pharmacy Services: A New Initiative Project in Saudi Arabia</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49</cp:revision>
  <dcterms:created xsi:type="dcterms:W3CDTF">2019-03-11T09:12:10Z</dcterms:created>
  <dcterms:modified xsi:type="dcterms:W3CDTF">2023-12-06T11:01:00Z</dcterms:modified>
</cp:coreProperties>
</file>