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7/20/2019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7/20/2019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7/20/2019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7/20/2019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034862"/>
            <a:ext cx="12067309" cy="2021982"/>
          </a:xfrm>
        </p:spPr>
        <p:txBody>
          <a:bodyPr>
            <a:normAutofit fontScale="90000"/>
          </a:bodyPr>
          <a:lstStyle/>
          <a:p>
            <a:r>
              <a:rPr lang="en-US" sz="5300" dirty="0">
                <a:latin typeface="Aharoni" panose="02010803020104030203" pitchFamily="2" charset="-79"/>
                <a:cs typeface="Aharoni" panose="02010803020104030203" pitchFamily="2" charset="-79"/>
              </a:rPr>
              <a:t>Pattern use of Non-steroidal </a:t>
            </a:r>
            <a:r>
              <a:rPr lang="en-US" sz="5300" dirty="0" smtClean="0">
                <a:latin typeface="Aharoni" panose="02010803020104030203" pitchFamily="2" charset="-79"/>
                <a:cs typeface="Aharoni" panose="02010803020104030203" pitchFamily="2" charset="-79"/>
              </a:rPr>
              <a:t>              Anti-inflammatory </a:t>
            </a:r>
            <a:r>
              <a:rPr lang="en-US" sz="5300" dirty="0">
                <a:latin typeface="Aharoni" panose="02010803020104030203" pitchFamily="2" charset="-79"/>
                <a:cs typeface="Aharoni" panose="02010803020104030203" pitchFamily="2" charset="-79"/>
              </a:rPr>
              <a:t>Drugs among Saudi Community: Patients’ Perspective</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226531"/>
            <a:ext cx="11917055" cy="1272749"/>
          </a:xfrm>
        </p:spPr>
        <p:txBody>
          <a:bodyPr>
            <a:noAutofit/>
          </a:bodyPr>
          <a:lstStyle/>
          <a:p>
            <a:r>
              <a:rPr lang="en-US" sz="3200" b="1" dirty="0">
                <a:latin typeface="Candara" panose="020E0502030303020204" pitchFamily="34" charset="0"/>
              </a:rPr>
              <a:t>Amani Abdullah </a:t>
            </a:r>
            <a:r>
              <a:rPr lang="en-US" sz="3200" b="1" dirty="0" err="1">
                <a:latin typeface="Candara" panose="020E0502030303020204" pitchFamily="34" charset="0"/>
              </a:rPr>
              <a:t>Bahdailah</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825624"/>
            <a:ext cx="11629623" cy="4729721"/>
          </a:xfrm>
        </p:spPr>
        <p:txBody>
          <a:bodyPr>
            <a:noAutofit/>
          </a:bodyPr>
          <a:lstStyle/>
          <a:p>
            <a:pPr algn="just"/>
            <a:r>
              <a:rPr lang="en-US" sz="2400" b="1" u="sng" dirty="0" smtClean="0"/>
              <a:t>Objectives:</a:t>
            </a:r>
            <a:r>
              <a:rPr lang="en-US" sz="2400" b="1" dirty="0" smtClean="0"/>
              <a:t> </a:t>
            </a:r>
            <a:r>
              <a:rPr lang="en-US" sz="2400" dirty="0"/>
              <a:t>In this study, we aimed to explore the utilization of public use of non-steroidal anti-inflammatory drugs (NSAIDs) among the participants from the major metropolitan areas in Saudi Arabia. </a:t>
            </a:r>
            <a:endParaRPr lang="en-US" sz="2400" dirty="0" smtClean="0"/>
          </a:p>
          <a:p>
            <a:pPr algn="just"/>
            <a:r>
              <a:rPr lang="en-US" sz="2400" dirty="0" smtClean="0"/>
              <a:t> </a:t>
            </a:r>
            <a:r>
              <a:rPr lang="en-US" sz="2400" b="1" u="sng" dirty="0" smtClean="0"/>
              <a:t>Methodology</a:t>
            </a:r>
            <a:r>
              <a:rPr lang="en-US" sz="2400" b="1" u="sng" dirty="0" smtClean="0"/>
              <a:t>:</a:t>
            </a:r>
            <a:r>
              <a:rPr lang="en-US" sz="2400" dirty="0"/>
              <a:t> </a:t>
            </a:r>
            <a:r>
              <a:rPr lang="en-US" sz="2400" dirty="0"/>
              <a:t>This is a cross-sectional study conducted over a period of 6 months. The study questionnaire was randomly distributed via digital media using Survey Monkey system to individuals in the Kingdom of Saudi Arabia. The questionnaire comprised 24 questions related to demographic data; age; education; socioeconomic status; weight; history of chronic disease; history of pain; frequency, type and dosage of NSAIDs; and indication for the use of NSAIDs. The survey web link was distributed via social media to a convenient sample of participants. Data were tabulated and analyzed by using SPSS version 13 software.</a:t>
            </a:r>
            <a:endParaRPr lang="en-US" sz="2400"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25624"/>
            <a:ext cx="11848563" cy="5032376"/>
          </a:xfrm>
        </p:spPr>
        <p:txBody>
          <a:bodyPr>
            <a:noAutofit/>
          </a:bodyPr>
          <a:lstStyle/>
          <a:p>
            <a:pPr algn="just"/>
            <a:r>
              <a:rPr lang="en-US" sz="2400" b="1" u="sng" dirty="0"/>
              <a:t>Results:</a:t>
            </a:r>
            <a:r>
              <a:rPr lang="en-US" sz="2400" dirty="0"/>
              <a:t> </a:t>
            </a:r>
            <a:r>
              <a:rPr lang="en-US" sz="2400" dirty="0"/>
              <a:t>The survey questionnaire was distributed to 3000 patients and a total of 500 participants responded, making the response rate as 16.6%. Of them, the highest percentage of responders belonged to the age group of above 40 years (52.63%, </a:t>
            </a:r>
            <a:r>
              <a:rPr lang="en-US" sz="2400" i="1" dirty="0"/>
              <a:t>n</a:t>
            </a:r>
            <a:r>
              <a:rPr lang="en-US" sz="2400" dirty="0"/>
              <a:t>=263). Majority of the responders had a university degree (66.20%, </a:t>
            </a:r>
            <a:r>
              <a:rPr lang="en-US" sz="2400" i="1" dirty="0"/>
              <a:t>n</a:t>
            </a:r>
            <a:r>
              <a:rPr lang="en-US" sz="2400" dirty="0"/>
              <a:t>=329). Of all the responders, 54% (</a:t>
            </a:r>
            <a:r>
              <a:rPr lang="en-US" sz="2400" i="1" dirty="0"/>
              <a:t>n</a:t>
            </a:r>
            <a:r>
              <a:rPr lang="en-US" sz="2400" dirty="0"/>
              <a:t>=272) did not use painkillers daily, whereas 43.33% (</a:t>
            </a:r>
            <a:r>
              <a:rPr lang="en-US" sz="2400" i="1" dirty="0"/>
              <a:t>n</a:t>
            </a:r>
            <a:r>
              <a:rPr lang="en-US" sz="2400" dirty="0"/>
              <a:t>=216) took painkillers daily; 2.26% (</a:t>
            </a:r>
            <a:r>
              <a:rPr lang="en-US" sz="2400" i="1" dirty="0"/>
              <a:t>n</a:t>
            </a:r>
            <a:r>
              <a:rPr lang="en-US" sz="2400" dirty="0"/>
              <a:t>=11) of the responders did not remember. Around 87% (</a:t>
            </a:r>
            <a:r>
              <a:rPr lang="en-US" sz="2400" i="1" dirty="0"/>
              <a:t>n</a:t>
            </a:r>
            <a:r>
              <a:rPr lang="en-US" sz="2400" dirty="0"/>
              <a:t>=433) of the responders tool an average of 1–3 NSAIDs daily, 11.44% (</a:t>
            </a:r>
            <a:r>
              <a:rPr lang="en-US" sz="2400" i="1" dirty="0"/>
              <a:t>n</a:t>
            </a:r>
            <a:r>
              <a:rPr lang="en-US" sz="2400" dirty="0"/>
              <a:t>=57) took 4–7 NSAIDs daily and 1.49% (</a:t>
            </a:r>
            <a:r>
              <a:rPr lang="en-US" sz="2400" i="1" dirty="0"/>
              <a:t>n</a:t>
            </a:r>
            <a:r>
              <a:rPr lang="en-US" sz="2400" dirty="0"/>
              <a:t>=7) responders took 8–12 NSAIDs daily without a prescription. Furthermore, 0.50% (</a:t>
            </a:r>
            <a:r>
              <a:rPr lang="en-US" sz="2400" i="1" dirty="0"/>
              <a:t>n</a:t>
            </a:r>
            <a:r>
              <a:rPr lang="en-US" sz="2400" dirty="0"/>
              <a:t>=2) of the responders took more than 12 NSAIDs per day</a:t>
            </a:r>
            <a:r>
              <a:rPr lang="en-US" sz="2400" dirty="0" smtClean="0"/>
              <a:t>.</a:t>
            </a:r>
          </a:p>
          <a:p>
            <a:pPr algn="just"/>
            <a:r>
              <a:rPr lang="en-US" sz="2400" b="1" u="sng" dirty="0"/>
              <a:t>Conclusion:</a:t>
            </a:r>
            <a:r>
              <a:rPr lang="en-US" sz="2400" dirty="0"/>
              <a:t> The NSAIDs are highly utilized in the Kingdom of Saudi Arabia. Therefore, the number of awareness programs for the public about the side effects of short- and long-term use of NSAIDs is highly recommended in Saudi Arabia.</a:t>
            </a:r>
          </a:p>
          <a:p>
            <a:pPr marL="0" indent="0" algn="just">
              <a:buNone/>
            </a:pPr>
            <a:endParaRPr lang="en-US" sz="24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it-IT" dirty="0"/>
              <a:t>Pattern,</a:t>
            </a:r>
          </a:p>
          <a:p>
            <a:r>
              <a:rPr lang="it-IT" dirty="0"/>
              <a:t>Use,</a:t>
            </a:r>
          </a:p>
          <a:p>
            <a:r>
              <a:rPr lang="it-IT" dirty="0"/>
              <a:t>Non-steroidal Anti-inflammatory Drugs,</a:t>
            </a:r>
          </a:p>
          <a:p>
            <a:r>
              <a:rPr lang="it-IT" dirty="0"/>
              <a:t>Patient,</a:t>
            </a:r>
          </a:p>
          <a:p>
            <a:r>
              <a:rPr lang="it-IT"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pic>
        <p:nvPicPr>
          <p:cNvPr id="4" name="Content Placeholder 3"/>
          <p:cNvPicPr>
            <a:picLocks noGrp="1" noChangeAspect="1"/>
          </p:cNvPicPr>
          <p:nvPr>
            <p:ph idx="1"/>
          </p:nvPr>
        </p:nvPicPr>
        <p:blipFill>
          <a:blip r:embed="rId3"/>
          <a:stretch>
            <a:fillRect/>
          </a:stretch>
        </p:blipFill>
        <p:spPr>
          <a:xfrm>
            <a:off x="4302721" y="2062880"/>
            <a:ext cx="3586557" cy="4351338"/>
          </a:xfrm>
          <a:prstGeom prst="rect">
            <a:avLst/>
          </a:prstGeom>
        </p:spPr>
      </p:pic>
    </p:spTree>
    <p:extLst>
      <p:ext uri="{BB962C8B-B14F-4D97-AF65-F5344CB8AC3E}">
        <p14:creationId xmlns:p14="http://schemas.microsoft.com/office/powerpoint/2010/main" val="1557746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There was a high utilization of Non-Steroidal Anti Inflammatory with Saudi population. Targeting of public awareness campaigns about the appropriate usage the medications. Future studies may be conducted to measure the impact of education program for the usage of Non-Steroidal Anti Inflammatory in the Kingdom of Saudi Arabia.</a:t>
            </a:r>
            <a:endParaRPr lang="en-US" sz="26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120</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Pattern use of Non-steroidal               Anti-inflammatory Drugs among Saudi Community: Patients’ Perspective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15</cp:revision>
  <dcterms:created xsi:type="dcterms:W3CDTF">2019-03-11T09:12:10Z</dcterms:created>
  <dcterms:modified xsi:type="dcterms:W3CDTF">2019-07-20T06:27:40Z</dcterms:modified>
</cp:coreProperties>
</file>